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3" r:id="rId4"/>
  </p:sldMasterIdLst>
  <p:notesMasterIdLst>
    <p:notesMasterId r:id="rId7"/>
  </p:notesMasterIdLst>
  <p:sldIdLst>
    <p:sldId id="276" r:id="rId5"/>
    <p:sldId id="278" r:id="rId6"/>
    <p:sldId id="275" r:id="rId8"/>
    <p:sldId id="290" r:id="rId9"/>
    <p:sldId id="291" r:id="rId10"/>
    <p:sldId id="355" r:id="rId11"/>
    <p:sldId id="293" r:id="rId12"/>
    <p:sldId id="282" r:id="rId13"/>
    <p:sldId id="314" r:id="rId14"/>
    <p:sldId id="315" r:id="rId15"/>
    <p:sldId id="318" r:id="rId16"/>
    <p:sldId id="283" r:id="rId17"/>
    <p:sldId id="319" r:id="rId18"/>
    <p:sldId id="358" r:id="rId19"/>
    <p:sldId id="356" r:id="rId20"/>
    <p:sldId id="359" r:id="rId21"/>
    <p:sldId id="357" r:id="rId22"/>
    <p:sldId id="360" r:id="rId23"/>
    <p:sldId id="361" r:id="rId24"/>
    <p:sldId id="362" r:id="rId25"/>
    <p:sldId id="371" r:id="rId26"/>
    <p:sldId id="270" r:id="rId27"/>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1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Junchao [BSE]" initials="HJ[" lastIdx="17"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5208"/>
    <a:srgbClr val="CF3A34"/>
    <a:srgbClr val="FDF731"/>
    <a:srgbClr val="F9680D"/>
    <a:srgbClr val="C83406"/>
    <a:srgbClr val="E4E5EA"/>
    <a:srgbClr val="B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6" d="100"/>
          <a:sy n="116" d="100"/>
        </p:scale>
        <p:origin x="336" y="108"/>
      </p:cViewPr>
      <p:guideLst>
        <p:guide orient="horz" pos="2016"/>
        <p:guide pos="3840"/>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2" Type="http://schemas.openxmlformats.org/officeDocument/2006/relationships/tags" Target="tags/tag132.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990B09-5614-4441-986A-2B8D4B0D146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6" name="PA_矩形 44"/>
          <p:cNvSpPr/>
          <p:nvPr userDrawn="1">
            <p:custDataLst>
              <p:tags r:id="rId2"/>
            </p:custDataLst>
          </p:nvPr>
        </p:nvSpPr>
        <p:spPr>
          <a:xfrm>
            <a:off x="0" y="1653703"/>
            <a:ext cx="12192000" cy="30511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 name="PA_任意多边形 5"/>
          <p:cNvSpPr>
            <a:spLocks noEditPoints="1"/>
          </p:cNvSpPr>
          <p:nvPr userDrawn="1">
            <p:custDataLst>
              <p:tags r:id="rId3"/>
            </p:custDataLst>
          </p:nvPr>
        </p:nvSpPr>
        <p:spPr bwMode="auto">
          <a:xfrm>
            <a:off x="8599210" y="5290741"/>
            <a:ext cx="1114980" cy="995834"/>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8" name="PA_等腰三角形 11"/>
          <p:cNvSpPr/>
          <p:nvPr userDrawn="1">
            <p:custDataLst>
              <p:tags r:id="rId4"/>
            </p:custDataLst>
          </p:nvPr>
        </p:nvSpPr>
        <p:spPr>
          <a:xfrm flipV="1">
            <a:off x="8977053" y="4704820"/>
            <a:ext cx="359294" cy="20660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1" name="文本占位符 10"/>
          <p:cNvSpPr>
            <a:spLocks noGrp="1"/>
          </p:cNvSpPr>
          <p:nvPr>
            <p:ph type="body" sz="quarter" idx="10" hasCustomPrompt="1"/>
          </p:nvPr>
        </p:nvSpPr>
        <p:spPr>
          <a:xfrm>
            <a:off x="783811" y="2460080"/>
            <a:ext cx="10624378" cy="914400"/>
          </a:xfrm>
        </p:spPr>
        <p:txBody>
          <a:bodyPr anchor="ctr">
            <a:noAutofit/>
          </a:bodyPr>
          <a:lstStyle>
            <a:lvl1pPr marL="0" indent="0" algn="ctr">
              <a:lnSpc>
                <a:spcPct val="100000"/>
              </a:lnSpc>
              <a:spcBef>
                <a:spcPts val="0"/>
              </a:spcBef>
              <a:buNone/>
              <a:defRPr sz="4400" b="1">
                <a:solidFill>
                  <a:schemeClr val="bg1"/>
                </a:solidFill>
                <a:latin typeface="+mn-ea"/>
                <a:ea typeface="+mn-ea"/>
              </a:defRPr>
            </a:lvl1pPr>
            <a:lvl2pPr marL="457200" indent="0">
              <a:buNone/>
              <a:defRPr/>
            </a:lvl2pPr>
          </a:lstStyle>
          <a:p>
            <a:pPr lvl="0"/>
            <a:r>
              <a:rPr lang="zh-CN" altLang="en-US" dirty="0"/>
              <a:t>编辑母版文本样</a:t>
            </a:r>
            <a:endParaRPr lang="zh-CN" altLang="en-US" dirty="0"/>
          </a:p>
        </p:txBody>
      </p:sp>
      <p:cxnSp>
        <p:nvCxnSpPr>
          <p:cNvPr id="13" name="PA_直接连接符 4"/>
          <p:cNvCxnSpPr/>
          <p:nvPr userDrawn="1">
            <p:custDataLst>
              <p:tags r:id="rId5"/>
            </p:custDataLst>
          </p:nvPr>
        </p:nvCxnSpPr>
        <p:spPr>
          <a:xfrm>
            <a:off x="2171700" y="3667440"/>
            <a:ext cx="2302833" cy="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PA_直接连接符 52"/>
          <p:cNvCxnSpPr/>
          <p:nvPr userDrawn="1">
            <p:custDataLst>
              <p:tags r:id="rId6"/>
            </p:custDataLst>
          </p:nvPr>
        </p:nvCxnSpPr>
        <p:spPr>
          <a:xfrm>
            <a:off x="7646358" y="3667440"/>
            <a:ext cx="2337430" cy="0"/>
          </a:xfrm>
          <a:prstGeom prst="line">
            <a:avLst/>
          </a:prstGeom>
          <a:ln w="190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1" hasCustomPrompt="1"/>
          </p:nvPr>
        </p:nvSpPr>
        <p:spPr>
          <a:xfrm>
            <a:off x="4551428" y="3483521"/>
            <a:ext cx="2962556" cy="464999"/>
          </a:xfrm>
        </p:spPr>
        <p:txBody>
          <a:bodyPr anchor="ctr">
            <a:noAutofit/>
          </a:bodyPr>
          <a:lstStyle>
            <a:lvl1pPr marL="0" indent="0" algn="ctr">
              <a:lnSpc>
                <a:spcPct val="100000"/>
              </a:lnSpc>
              <a:spcBef>
                <a:spcPts val="0"/>
              </a:spcBef>
              <a:buNone/>
              <a:defRPr sz="2000">
                <a:solidFill>
                  <a:schemeClr val="bg1"/>
                </a:solidFill>
              </a:defRPr>
            </a:lvl1pPr>
            <a:lvl2pPr marL="457200" indent="0">
              <a:buNone/>
              <a:defRPr/>
            </a:lvl2pPr>
            <a:lvl5pPr marL="1828800" indent="0">
              <a:buNone/>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6" name="PA_矩形 44"/>
          <p:cNvSpPr/>
          <p:nvPr userDrawn="1">
            <p:custDataLst>
              <p:tags r:id="rId2"/>
            </p:custDataLst>
          </p:nvPr>
        </p:nvSpPr>
        <p:spPr>
          <a:xfrm>
            <a:off x="0" y="1653703"/>
            <a:ext cx="12192000" cy="30511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 name="PA_任意多边形 5"/>
          <p:cNvSpPr>
            <a:spLocks noEditPoints="1"/>
          </p:cNvSpPr>
          <p:nvPr userDrawn="1">
            <p:custDataLst>
              <p:tags r:id="rId3"/>
            </p:custDataLst>
          </p:nvPr>
        </p:nvSpPr>
        <p:spPr bwMode="auto">
          <a:xfrm>
            <a:off x="8599210" y="5290741"/>
            <a:ext cx="1114980" cy="995834"/>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8" name="PA_等腰三角形 11"/>
          <p:cNvSpPr/>
          <p:nvPr userDrawn="1">
            <p:custDataLst>
              <p:tags r:id="rId4"/>
            </p:custDataLst>
          </p:nvPr>
        </p:nvSpPr>
        <p:spPr>
          <a:xfrm flipV="1">
            <a:off x="8977053" y="4704820"/>
            <a:ext cx="359294" cy="20660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1" name="文本占位符 10"/>
          <p:cNvSpPr>
            <a:spLocks noGrp="1"/>
          </p:cNvSpPr>
          <p:nvPr>
            <p:ph type="body" sz="quarter" idx="10" hasCustomPrompt="1"/>
          </p:nvPr>
        </p:nvSpPr>
        <p:spPr>
          <a:xfrm>
            <a:off x="783811" y="2460080"/>
            <a:ext cx="10624378" cy="914400"/>
          </a:xfrm>
        </p:spPr>
        <p:txBody>
          <a:bodyPr anchor="ctr">
            <a:noAutofit/>
          </a:bodyPr>
          <a:lstStyle>
            <a:lvl1pPr marL="0" indent="0" algn="ctr">
              <a:lnSpc>
                <a:spcPct val="100000"/>
              </a:lnSpc>
              <a:spcBef>
                <a:spcPts val="0"/>
              </a:spcBef>
              <a:buNone/>
              <a:defRPr sz="4400" b="1">
                <a:solidFill>
                  <a:schemeClr val="bg1"/>
                </a:solidFill>
                <a:latin typeface="+mn-ea"/>
                <a:ea typeface="+mn-ea"/>
              </a:defRPr>
            </a:lvl1pPr>
            <a:lvl2pPr marL="457200" indent="0">
              <a:buNone/>
              <a:defRPr/>
            </a:lvl2pPr>
          </a:lstStyle>
          <a:p>
            <a:pPr lvl="0"/>
            <a:r>
              <a:rPr lang="zh-CN" altLang="en-US" dirty="0"/>
              <a:t>编辑母版文本样</a:t>
            </a:r>
            <a:endParaRPr lang="zh-CN" altLang="en-US" dirty="0"/>
          </a:p>
        </p:txBody>
      </p:sp>
      <p:cxnSp>
        <p:nvCxnSpPr>
          <p:cNvPr id="13" name="PA_直接连接符 4"/>
          <p:cNvCxnSpPr/>
          <p:nvPr userDrawn="1">
            <p:custDataLst>
              <p:tags r:id="rId5"/>
            </p:custDataLst>
          </p:nvPr>
        </p:nvCxnSpPr>
        <p:spPr>
          <a:xfrm>
            <a:off x="2171700" y="3667440"/>
            <a:ext cx="2302833" cy="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PA_直接连接符 52"/>
          <p:cNvCxnSpPr/>
          <p:nvPr userDrawn="1">
            <p:custDataLst>
              <p:tags r:id="rId6"/>
            </p:custDataLst>
          </p:nvPr>
        </p:nvCxnSpPr>
        <p:spPr>
          <a:xfrm>
            <a:off x="7646358" y="3667440"/>
            <a:ext cx="2337430" cy="0"/>
          </a:xfrm>
          <a:prstGeom prst="line">
            <a:avLst/>
          </a:prstGeom>
          <a:ln w="190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1" hasCustomPrompt="1"/>
          </p:nvPr>
        </p:nvSpPr>
        <p:spPr>
          <a:xfrm>
            <a:off x="4551428" y="3483521"/>
            <a:ext cx="2962556" cy="464999"/>
          </a:xfrm>
        </p:spPr>
        <p:txBody>
          <a:bodyPr anchor="ctr">
            <a:noAutofit/>
          </a:bodyPr>
          <a:lstStyle>
            <a:lvl1pPr marL="0" indent="0" algn="ctr">
              <a:lnSpc>
                <a:spcPct val="100000"/>
              </a:lnSpc>
              <a:spcBef>
                <a:spcPts val="0"/>
              </a:spcBef>
              <a:buNone/>
              <a:defRPr sz="2000">
                <a:solidFill>
                  <a:schemeClr val="bg1"/>
                </a:solidFill>
              </a:defRPr>
            </a:lvl1pPr>
            <a:lvl2pPr marL="457200" indent="0">
              <a:buNone/>
              <a:defRPr/>
            </a:lvl2pPr>
            <a:lvl5pPr marL="1828800" indent="0">
              <a:buNone/>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3" Type="http://schemas.openxmlformats.org/officeDocument/2006/relationships/theme" Target="../theme/theme3.xml"/><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2.png"/><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image" Target="../media/image12.png"/><Relationship Id="rId3" Type="http://schemas.openxmlformats.org/officeDocument/2006/relationships/tags" Target="../tags/tag45.xml"/><Relationship Id="rId2" Type="http://schemas.openxmlformats.org/officeDocument/2006/relationships/image" Target="../media/image4.png"/><Relationship Id="rId11" Type="http://schemas.openxmlformats.org/officeDocument/2006/relationships/slideLayout" Target="../slideLayouts/slideLayout18.xml"/><Relationship Id="rId10" Type="http://schemas.openxmlformats.org/officeDocument/2006/relationships/tags" Target="../tags/tag51.xml"/><Relationship Id="rId1" Type="http://schemas.openxmlformats.org/officeDocument/2006/relationships/tags" Target="../tags/tag44.xml"/></Relationships>
</file>

<file path=ppt/slides/_rels/slide11.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image" Target="../media/image13.png"/><Relationship Id="rId3" Type="http://schemas.openxmlformats.org/officeDocument/2006/relationships/tags" Target="../tags/tag53.xml"/><Relationship Id="rId2" Type="http://schemas.openxmlformats.org/officeDocument/2006/relationships/image" Target="../media/image4.png"/><Relationship Id="rId11" Type="http://schemas.openxmlformats.org/officeDocument/2006/relationships/slideLayout" Target="../slideLayouts/slideLayout18.xml"/><Relationship Id="rId10" Type="http://schemas.openxmlformats.org/officeDocument/2006/relationships/tags" Target="../tags/tag59.xml"/><Relationship Id="rId1" Type="http://schemas.openxmlformats.org/officeDocument/2006/relationships/tags" Target="../tags/tag5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4.png"/><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image" Target="../media/image15.png"/><Relationship Id="rId3" Type="http://schemas.openxmlformats.org/officeDocument/2006/relationships/tags" Target="../tags/tag61.xml"/><Relationship Id="rId2" Type="http://schemas.openxmlformats.org/officeDocument/2006/relationships/image" Target="../media/image4.png"/><Relationship Id="rId11" Type="http://schemas.openxmlformats.org/officeDocument/2006/relationships/slideLayout" Target="../slideLayouts/slideLayout18.xml"/><Relationship Id="rId10" Type="http://schemas.openxmlformats.org/officeDocument/2006/relationships/tags" Target="../tags/tag67.xml"/><Relationship Id="rId1" Type="http://schemas.openxmlformats.org/officeDocument/2006/relationships/tags" Target="../tags/tag60.xml"/></Relationships>
</file>

<file path=ppt/slides/_rels/slide14.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image" Target="../media/image16.png"/><Relationship Id="rId3" Type="http://schemas.openxmlformats.org/officeDocument/2006/relationships/tags" Target="../tags/tag69.xml"/><Relationship Id="rId2" Type="http://schemas.openxmlformats.org/officeDocument/2006/relationships/image" Target="../media/image4.png"/><Relationship Id="rId11" Type="http://schemas.openxmlformats.org/officeDocument/2006/relationships/slideLayout" Target="../slideLayouts/slideLayout18.xml"/><Relationship Id="rId10" Type="http://schemas.openxmlformats.org/officeDocument/2006/relationships/tags" Target="../tags/tag75.xml"/><Relationship Id="rId1" Type="http://schemas.openxmlformats.org/officeDocument/2006/relationships/tags" Target="../tags/tag68.xml"/></Relationships>
</file>

<file path=ppt/slides/_rels/slide15.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image" Target="../media/image17.png"/><Relationship Id="rId3" Type="http://schemas.openxmlformats.org/officeDocument/2006/relationships/tags" Target="../tags/tag77.xml"/><Relationship Id="rId2" Type="http://schemas.openxmlformats.org/officeDocument/2006/relationships/image" Target="../media/image4.png"/><Relationship Id="rId11" Type="http://schemas.openxmlformats.org/officeDocument/2006/relationships/slideLayout" Target="../slideLayouts/slideLayout18.xml"/><Relationship Id="rId10" Type="http://schemas.openxmlformats.org/officeDocument/2006/relationships/tags" Target="../tags/tag83.xml"/><Relationship Id="rId1" Type="http://schemas.openxmlformats.org/officeDocument/2006/relationships/tags" Target="../tags/tag76.xml"/></Relationships>
</file>

<file path=ppt/slides/_rels/slide16.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image" Target="../media/image18.png"/><Relationship Id="rId3" Type="http://schemas.openxmlformats.org/officeDocument/2006/relationships/tags" Target="../tags/tag85.xml"/><Relationship Id="rId2" Type="http://schemas.openxmlformats.org/officeDocument/2006/relationships/image" Target="../media/image4.png"/><Relationship Id="rId11" Type="http://schemas.openxmlformats.org/officeDocument/2006/relationships/slideLayout" Target="../slideLayouts/slideLayout18.xml"/><Relationship Id="rId10" Type="http://schemas.openxmlformats.org/officeDocument/2006/relationships/tags" Target="../tags/tag91.xml"/><Relationship Id="rId1" Type="http://schemas.openxmlformats.org/officeDocument/2006/relationships/tags" Target="../tags/tag84.xml"/></Relationships>
</file>

<file path=ppt/slides/_rels/slide17.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image" Target="../media/image19.png"/><Relationship Id="rId3" Type="http://schemas.openxmlformats.org/officeDocument/2006/relationships/tags" Target="../tags/tag93.xml"/><Relationship Id="rId2" Type="http://schemas.openxmlformats.org/officeDocument/2006/relationships/image" Target="../media/image4.png"/><Relationship Id="rId11" Type="http://schemas.openxmlformats.org/officeDocument/2006/relationships/slideLayout" Target="../slideLayouts/slideLayout18.xml"/><Relationship Id="rId10" Type="http://schemas.openxmlformats.org/officeDocument/2006/relationships/tags" Target="../tags/tag99.xml"/><Relationship Id="rId1" Type="http://schemas.openxmlformats.org/officeDocument/2006/relationships/tags" Target="../tags/tag92.xml"/></Relationships>
</file>

<file path=ppt/slides/_rels/slide18.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image" Target="../media/image20.png"/><Relationship Id="rId3" Type="http://schemas.openxmlformats.org/officeDocument/2006/relationships/tags" Target="../tags/tag101.xml"/><Relationship Id="rId2" Type="http://schemas.openxmlformats.org/officeDocument/2006/relationships/image" Target="../media/image4.png"/><Relationship Id="rId11" Type="http://schemas.openxmlformats.org/officeDocument/2006/relationships/slideLayout" Target="../slideLayouts/slideLayout18.xml"/><Relationship Id="rId10" Type="http://schemas.openxmlformats.org/officeDocument/2006/relationships/tags" Target="../tags/tag107.xml"/><Relationship Id="rId1" Type="http://schemas.openxmlformats.org/officeDocument/2006/relationships/tags" Target="../tags/tag100.xml"/></Relationships>
</file>

<file path=ppt/slides/_rels/slide19.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image" Target="../media/image21.png"/><Relationship Id="rId3" Type="http://schemas.openxmlformats.org/officeDocument/2006/relationships/tags" Target="../tags/tag109.xml"/><Relationship Id="rId2" Type="http://schemas.openxmlformats.org/officeDocument/2006/relationships/image" Target="../media/image4.png"/><Relationship Id="rId11" Type="http://schemas.openxmlformats.org/officeDocument/2006/relationships/slideLayout" Target="../slideLayouts/slideLayout18.xml"/><Relationship Id="rId10" Type="http://schemas.openxmlformats.org/officeDocument/2006/relationships/tags" Target="../tags/tag115.xml"/><Relationship Id="rId1" Type="http://schemas.openxmlformats.org/officeDocument/2006/relationships/tags" Target="../tags/tag108.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8.xml"/><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image" Target="../media/image22.png"/><Relationship Id="rId3" Type="http://schemas.openxmlformats.org/officeDocument/2006/relationships/tags" Target="../tags/tag117.xml"/><Relationship Id="rId2" Type="http://schemas.openxmlformats.org/officeDocument/2006/relationships/image" Target="../media/image4.png"/><Relationship Id="rId11" Type="http://schemas.openxmlformats.org/officeDocument/2006/relationships/slideLayout" Target="../slideLayouts/slideLayout18.xml"/><Relationship Id="rId10" Type="http://schemas.openxmlformats.org/officeDocument/2006/relationships/tags" Target="../tags/tag123.xml"/><Relationship Id="rId1" Type="http://schemas.openxmlformats.org/officeDocument/2006/relationships/tags" Target="../tags/tag116.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image" Target="../media/image4.png"/><Relationship Id="rId1" Type="http://schemas.openxmlformats.org/officeDocument/2006/relationships/tags" Target="../tags/tag124.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tags" Target="../tags/tag13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4.pn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7.png"/><Relationship Id="rId2" Type="http://schemas.openxmlformats.org/officeDocument/2006/relationships/tags" Target="../tags/tag1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image" Target="../media/image8.png"/><Relationship Id="rId2" Type="http://schemas.openxmlformats.org/officeDocument/2006/relationships/tags" Target="../tags/tag23.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image" Target="../media/image9.png"/><Relationship Id="rId3" Type="http://schemas.openxmlformats.org/officeDocument/2006/relationships/tags" Target="../tags/tag30.xml"/><Relationship Id="rId2" Type="http://schemas.openxmlformats.org/officeDocument/2006/relationships/image" Target="../media/image4.png"/><Relationship Id="rId11" Type="http://schemas.openxmlformats.org/officeDocument/2006/relationships/slideLayout" Target="../slideLayouts/slideLayout18.xml"/><Relationship Id="rId10" Type="http://schemas.openxmlformats.org/officeDocument/2006/relationships/tags" Target="../tags/tag36.xml"/><Relationship Id="rId1" Type="http://schemas.openxmlformats.org/officeDocument/2006/relationships/tags" Target="../tags/tag2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4.png"/><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image" Target="../media/image11.png"/><Relationship Id="rId2" Type="http://schemas.openxmlformats.org/officeDocument/2006/relationships/tags" Target="../tags/tag37.xml"/><Relationship Id="rId10" Type="http://schemas.openxmlformats.org/officeDocument/2006/relationships/slideLayout" Target="../slideLayouts/slideLayout18.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组合 7"/>
          <p:cNvGrpSpPr/>
          <p:nvPr/>
        </p:nvGrpSpPr>
        <p:grpSpPr>
          <a:xfrm>
            <a:off x="0" y="-635"/>
            <a:ext cx="12191365" cy="5840095"/>
            <a:chOff x="1500" y="2218"/>
            <a:chExt cx="16199" cy="8896"/>
          </a:xfrm>
        </p:grpSpPr>
        <p:pic>
          <p:nvPicPr>
            <p:cNvPr id="3" name="图片 2" descr="5S6A8498-1(1)"/>
            <p:cNvPicPr>
              <a:picLocks noChangeAspect="1"/>
            </p:cNvPicPr>
            <p:nvPr/>
          </p:nvPicPr>
          <p:blipFill>
            <a:blip r:embed="rId1">
              <a:lum bright="6000" contrast="-30000"/>
            </a:blip>
            <a:srcRect t="9918" b="7744"/>
            <a:stretch>
              <a:fillRect/>
            </a:stretch>
          </p:blipFill>
          <p:spPr>
            <a:xfrm>
              <a:off x="1500" y="2218"/>
              <a:ext cx="16199" cy="8893"/>
            </a:xfrm>
            <a:prstGeom prst="rect">
              <a:avLst/>
            </a:prstGeom>
          </p:spPr>
        </p:pic>
        <p:sp>
          <p:nvSpPr>
            <p:cNvPr id="5" name="矩形 4"/>
            <p:cNvSpPr/>
            <p:nvPr/>
          </p:nvSpPr>
          <p:spPr>
            <a:xfrm>
              <a:off x="1500" y="2219"/>
              <a:ext cx="16199" cy="8895"/>
            </a:xfrm>
            <a:prstGeom prst="rect">
              <a:avLst/>
            </a:prstGeom>
            <a:solidFill>
              <a:schemeClr val="accent3">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5" name="PA_文本框 34"/>
          <p:cNvSpPr txBox="1"/>
          <p:nvPr>
            <p:custDataLst>
              <p:tags r:id="rId2"/>
            </p:custDataLst>
          </p:nvPr>
        </p:nvSpPr>
        <p:spPr>
          <a:xfrm>
            <a:off x="4959985" y="2331085"/>
            <a:ext cx="7232015" cy="1231265"/>
          </a:xfrm>
          <a:prstGeom prst="rect">
            <a:avLst/>
          </a:prstGeom>
          <a:noFill/>
        </p:spPr>
        <p:txBody>
          <a:bodyPr wrap="square" rtlCol="0">
            <a:noAutofit/>
          </a:bodyPr>
          <a:p>
            <a:pPr algn="ctr">
              <a:lnSpc>
                <a:spcPct val="120000"/>
              </a:lnSpc>
              <a:spcBef>
                <a:spcPts val="0"/>
              </a:spcBef>
              <a:spcAft>
                <a:spcPts val="0"/>
              </a:spcAft>
            </a:pPr>
            <a:r>
              <a:rPr lang="en-US" sz="4400" b="1" kern="0" spc="200" dirty="0">
                <a:solidFill>
                  <a:schemeClr val="bg2"/>
                </a:solidFill>
                <a:uFillTx/>
                <a:latin typeface="微软雅黑" panose="020B0503020204020204" charset="-122"/>
                <a:ea typeface="微软雅黑" panose="020B0503020204020204" charset="-122"/>
                <a:cs typeface="微软雅黑" panose="020B0503020204020204" charset="-122"/>
              </a:rPr>
              <a:t>8.16</a:t>
            </a:r>
            <a:r>
              <a:rPr lang="zh-CN" altLang="en-US" sz="4400" b="1" kern="0" spc="200" dirty="0">
                <a:solidFill>
                  <a:schemeClr val="bg2"/>
                </a:solidFill>
                <a:uFillTx/>
                <a:latin typeface="微软雅黑" panose="020B0503020204020204" charset="-122"/>
                <a:ea typeface="微软雅黑" panose="020B0503020204020204" charset="-122"/>
                <a:cs typeface="微软雅黑" panose="020B0503020204020204" charset="-122"/>
              </a:rPr>
              <a:t>学习汇报</a:t>
            </a:r>
            <a:endParaRPr lang="zh-CN" altLang="en-US" sz="4400" b="1" kern="0" spc="200" dirty="0">
              <a:solidFill>
                <a:schemeClr val="bg2"/>
              </a:solidFill>
              <a:uFillTx/>
              <a:latin typeface="微软雅黑" panose="020B0503020204020204" charset="-122"/>
              <a:ea typeface="微软雅黑" panose="020B0503020204020204" charset="-122"/>
              <a:cs typeface="微软雅黑" panose="020B0503020204020204" charset="-122"/>
            </a:endParaRPr>
          </a:p>
        </p:txBody>
      </p:sp>
      <p:sp>
        <p:nvSpPr>
          <p:cNvPr id="33" name="PA_文本框 49"/>
          <p:cNvSpPr txBox="1"/>
          <p:nvPr>
            <p:custDataLst>
              <p:tags r:id="rId3"/>
            </p:custDataLst>
          </p:nvPr>
        </p:nvSpPr>
        <p:spPr>
          <a:xfrm>
            <a:off x="5293360" y="4224655"/>
            <a:ext cx="5146040" cy="430530"/>
          </a:xfrm>
          <a:prstGeom prst="rect">
            <a:avLst/>
          </a:prstGeom>
          <a:noFill/>
        </p:spPr>
        <p:txBody>
          <a:bodyPr wrap="none" rtlCol="0">
            <a:noAutofit/>
          </a:bodyPr>
          <a:p>
            <a:pPr algn="r">
              <a:lnSpc>
                <a:spcPct val="120000"/>
              </a:lnSpc>
            </a:pPr>
            <a:r>
              <a:rPr lang="zh-CN" altLang="en-US" sz="2000" dirty="0">
                <a:solidFill>
                  <a:schemeClr val="lt1"/>
                </a:solidFill>
                <a:latin typeface="+mn-ea"/>
              </a:rPr>
              <a:t>学生：常富宗</a:t>
            </a:r>
            <a:r>
              <a:rPr lang="en-US" altLang="zh-CN" sz="2000" dirty="0">
                <a:solidFill>
                  <a:schemeClr val="lt1"/>
                </a:solidFill>
                <a:latin typeface="+mn-ea"/>
              </a:rPr>
              <a:t>              </a:t>
            </a:r>
            <a:endParaRPr lang="en-US" altLang="zh-CN" sz="2000" dirty="0">
              <a:solidFill>
                <a:srgbClr val="FFFFFF"/>
              </a:solidFill>
              <a:latin typeface="微软雅黑" panose="020B0503020204020204" charset="-122"/>
              <a:sym typeface="+mn-ea"/>
            </a:endParaRPr>
          </a:p>
        </p:txBody>
      </p:sp>
      <p:cxnSp>
        <p:nvCxnSpPr>
          <p:cNvPr id="6" name="直接连接符 5"/>
          <p:cNvCxnSpPr/>
          <p:nvPr/>
        </p:nvCxnSpPr>
        <p:spPr>
          <a:xfrm>
            <a:off x="7537450" y="3750945"/>
            <a:ext cx="4739640" cy="0"/>
          </a:xfrm>
          <a:prstGeom prst="line">
            <a:avLst/>
          </a:prstGeom>
          <a:ln w="15875" cmpd="sng">
            <a:solidFill>
              <a:schemeClr val="bg1"/>
            </a:solidFill>
            <a:prstDash val="solid"/>
            <a:miter lim="800000"/>
            <a:headEnd type="oval" w="med" len="med"/>
          </a:ln>
        </p:spPr>
        <p:style>
          <a:lnRef idx="1">
            <a:schemeClr val="accent1"/>
          </a:lnRef>
          <a:fillRef idx="0">
            <a:schemeClr val="accent1"/>
          </a:fillRef>
          <a:effectRef idx="0">
            <a:schemeClr val="accent1"/>
          </a:effectRef>
          <a:fontRef idx="minor">
            <a:schemeClr val="tx1"/>
          </a:fontRef>
        </p:style>
      </p:cxnSp>
      <p:grpSp>
        <p:nvGrpSpPr>
          <p:cNvPr id="4" name="组合 3"/>
          <p:cNvGrpSpPr>
            <a:grpSpLocks noChangeAspect="1"/>
          </p:cNvGrpSpPr>
          <p:nvPr/>
        </p:nvGrpSpPr>
        <p:grpSpPr>
          <a:xfrm>
            <a:off x="1043305" y="1112520"/>
            <a:ext cx="3763645" cy="3709670"/>
            <a:chOff x="528" y="2642"/>
            <a:chExt cx="6532" cy="6336"/>
          </a:xfrm>
        </p:grpSpPr>
        <p:pic>
          <p:nvPicPr>
            <p:cNvPr id="10" name="图片 9" descr="北京体育大学logo"/>
            <p:cNvPicPr>
              <a:picLocks noChangeAspect="1"/>
            </p:cNvPicPr>
            <p:nvPr/>
          </p:nvPicPr>
          <p:blipFill>
            <a:blip r:embed="rId4"/>
            <a:srcRect l="615" t="20479" r="71422" b="25438"/>
            <a:stretch>
              <a:fillRect/>
            </a:stretch>
          </p:blipFill>
          <p:spPr>
            <a:xfrm>
              <a:off x="576" y="2706"/>
              <a:ext cx="6484" cy="6272"/>
            </a:xfrm>
            <a:prstGeom prst="rect">
              <a:avLst/>
            </a:prstGeom>
            <a:noFill/>
            <a:effectLst/>
          </p:spPr>
        </p:pic>
        <p:pic>
          <p:nvPicPr>
            <p:cNvPr id="11" name="图片 10" descr="北京体育大学logo"/>
            <p:cNvPicPr>
              <a:picLocks noChangeAspect="1"/>
            </p:cNvPicPr>
            <p:nvPr/>
          </p:nvPicPr>
          <p:blipFill>
            <a:blip r:embed="rId4">
              <a:lum bright="100000"/>
            </a:blip>
            <a:srcRect l="615" t="20479" r="71422" b="25438"/>
            <a:stretch>
              <a:fillRect/>
            </a:stretch>
          </p:blipFill>
          <p:spPr>
            <a:xfrm>
              <a:off x="528" y="2642"/>
              <a:ext cx="6484" cy="6272"/>
            </a:xfrm>
            <a:prstGeom prst="rect">
              <a:avLst/>
            </a:prstGeom>
            <a:noFill/>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 name="图片 2" descr="北京体育大学logo含校名"/>
          <p:cNvPicPr>
            <a:picLocks noChangeAspect="1"/>
          </p:cNvPicPr>
          <p:nvPr>
            <p:custDataLst>
              <p:tags r:id="rId1"/>
            </p:custDataLst>
          </p:nvPr>
        </p:nvPicPr>
        <p:blipFill>
          <a:blip r:embed="rId2"/>
          <a:srcRect t="17239" b="20498"/>
          <a:stretch>
            <a:fillRect/>
          </a:stretch>
        </p:blipFill>
        <p:spPr>
          <a:xfrm>
            <a:off x="9882505" y="6074410"/>
            <a:ext cx="2143760" cy="667385"/>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654685" y="760095"/>
            <a:ext cx="7416800" cy="5708650"/>
          </a:xfrm>
          <a:prstGeom prst="rect">
            <a:avLst/>
          </a:prstGeom>
        </p:spPr>
      </p:pic>
      <p:sp>
        <p:nvSpPr>
          <p:cNvPr id="12" name="文本框 11"/>
          <p:cNvSpPr txBox="1"/>
          <p:nvPr/>
        </p:nvSpPr>
        <p:spPr>
          <a:xfrm>
            <a:off x="8071485" y="2529840"/>
            <a:ext cx="3954145" cy="4114800"/>
          </a:xfrm>
          <a:prstGeom prst="rect">
            <a:avLst/>
          </a:prstGeom>
          <a:noFill/>
        </p:spPr>
        <p:txBody>
          <a:bodyPr wrap="square" rtlCol="0">
            <a:noAutofit/>
          </a:bodyPr>
          <a:p>
            <a:r>
              <a:rPr lang="zh-CN" altLang="en-US"/>
              <a:t>经过巴特沃兹滤波的加速度数据绘制加速度数据曲线并标记波峰和波谷特征点。</a:t>
            </a:r>
            <a:endParaRPr lang="zh-CN" altLang="en-US"/>
          </a:p>
          <a:p>
            <a:endParaRPr lang="zh-CN" altLang="en-US"/>
          </a:p>
          <a:p>
            <a:r>
              <a:rPr lang="zh-CN" altLang="en-US"/>
              <a:t>通过初始化图表、获取滤波后的数据、寻找波峰和波谷位置，以及进行图表绘制和特征计算，</a:t>
            </a:r>
            <a:endParaRPr lang="zh-CN" altLang="en-US"/>
          </a:p>
        </p:txBody>
      </p:sp>
      <p:grpSp>
        <p:nvGrpSpPr>
          <p:cNvPr id="16" name="组合 15"/>
          <p:cNvGrpSpPr/>
          <p:nvPr/>
        </p:nvGrpSpPr>
        <p:grpSpPr>
          <a:xfrm>
            <a:off x="0" y="0"/>
            <a:ext cx="12192000" cy="528320"/>
            <a:chOff x="0" y="3648"/>
            <a:chExt cx="19200" cy="1008"/>
          </a:xfrm>
        </p:grpSpPr>
        <p:sp>
          <p:nvSpPr>
            <p:cNvPr id="17" name="矩形 16"/>
            <p:cNvSpPr/>
            <p:nvPr>
              <p:custDataLst>
                <p:tags r:id="rId5"/>
              </p:custDataLst>
            </p:nvPr>
          </p:nvSpPr>
          <p:spPr>
            <a:xfrm>
              <a:off x="0" y="3648"/>
              <a:ext cx="19200" cy="1008"/>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9" name="对角圆角矩形 18"/>
            <p:cNvSpPr/>
            <p:nvPr>
              <p:custDataLst>
                <p:tags r:id="rId6"/>
              </p:custDataLst>
            </p:nvPr>
          </p:nvSpPr>
          <p:spPr>
            <a:xfrm>
              <a:off x="3625" y="3780"/>
              <a:ext cx="3656" cy="792"/>
            </a:xfrm>
            <a:prstGeom prst="round2Diag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0" name="文本框 19"/>
            <p:cNvSpPr txBox="1"/>
            <p:nvPr>
              <p:custDataLst>
                <p:tags r:id="rId7"/>
              </p:custDataLst>
            </p:nvPr>
          </p:nvSpPr>
          <p:spPr>
            <a:xfrm>
              <a:off x="533" y="3842"/>
              <a:ext cx="2867" cy="703"/>
            </a:xfrm>
            <a:prstGeom prst="rect">
              <a:avLst/>
            </a:prstGeom>
            <a:noFill/>
          </p:spPr>
          <p:txBody>
            <a:bodyPr wrap="square" rtlCol="0">
              <a:spAutoFit/>
            </a:bodyPr>
            <a:p>
              <a:r>
                <a:rPr lang="zh-CN" altLang="en-US" dirty="0">
                  <a:solidFill>
                    <a:schemeClr val="tx1">
                      <a:lumMod val="65000"/>
                      <a:lumOff val="35000"/>
                    </a:schemeClr>
                  </a:solidFill>
                  <a:latin typeface="+mn-ea"/>
                  <a:sym typeface="+mn-ea"/>
                </a:rPr>
                <a:t>数据获取与滤波</a:t>
              </a:r>
              <a:endParaRPr lang="zh-CN" altLang="en-US" dirty="0">
                <a:solidFill>
                  <a:schemeClr val="tx1">
                    <a:lumMod val="65000"/>
                    <a:lumOff val="35000"/>
                  </a:schemeClr>
                </a:solidFill>
                <a:latin typeface="+mn-ea"/>
                <a:sym typeface="+mn-ea"/>
              </a:endParaRPr>
            </a:p>
          </p:txBody>
        </p:sp>
        <p:sp>
          <p:nvSpPr>
            <p:cNvPr id="21" name="文本框 20"/>
            <p:cNvSpPr txBox="1"/>
            <p:nvPr>
              <p:custDataLst>
                <p:tags r:id="rId8"/>
              </p:custDataLst>
            </p:nvPr>
          </p:nvSpPr>
          <p:spPr>
            <a:xfrm>
              <a:off x="4159" y="3882"/>
              <a:ext cx="3429" cy="703"/>
            </a:xfrm>
            <a:prstGeom prst="rect">
              <a:avLst/>
            </a:prstGeom>
            <a:noFill/>
          </p:spPr>
          <p:txBody>
            <a:bodyPr wrap="square" rtlCol="0">
              <a:spAutoFit/>
            </a:bodyPr>
            <a:p>
              <a:r>
                <a:rPr lang="zh-CN" altLang="en-US" b="1">
                  <a:solidFill>
                    <a:schemeClr val="bg1"/>
                  </a:solidFill>
                </a:rPr>
                <a:t>特征点采集</a:t>
              </a:r>
              <a:endParaRPr lang="zh-CN" altLang="en-US" b="1">
                <a:solidFill>
                  <a:schemeClr val="bg1"/>
                </a:solidFill>
              </a:endParaRPr>
            </a:p>
          </p:txBody>
        </p:sp>
        <p:sp>
          <p:nvSpPr>
            <p:cNvPr id="22" name="文本框 21"/>
            <p:cNvSpPr txBox="1"/>
            <p:nvPr>
              <p:custDataLst>
                <p:tags r:id="rId9"/>
              </p:custDataLst>
            </p:nvPr>
          </p:nvSpPr>
          <p:spPr>
            <a:xfrm>
              <a:off x="7990" y="3882"/>
              <a:ext cx="3135" cy="703"/>
            </a:xfrm>
            <a:prstGeom prst="rect">
              <a:avLst/>
            </a:prstGeom>
            <a:noFill/>
          </p:spPr>
          <p:txBody>
            <a:bodyPr wrap="square" rtlCol="0">
              <a:spAutoFit/>
            </a:bodyPr>
            <a:p>
              <a:pPr algn="l">
                <a:buClrTx/>
                <a:buSzTx/>
                <a:buFontTx/>
              </a:pPr>
              <a:r>
                <a:rPr lang="zh-CN" altLang="en-US">
                  <a:solidFill>
                    <a:schemeClr val="accent4"/>
                  </a:solidFill>
                </a:rPr>
                <a:t>步态</a:t>
              </a:r>
              <a:r>
                <a:rPr lang="zh-CN" altLang="en-US">
                  <a:solidFill>
                    <a:schemeClr val="accent4"/>
                  </a:solidFill>
                </a:rPr>
                <a:t>计算</a:t>
              </a:r>
              <a:endParaRPr lang="zh-CN" altLang="en-US">
                <a:solidFill>
                  <a:schemeClr val="accent4"/>
                </a:solidFill>
              </a:endParaRPr>
            </a:p>
          </p:txBody>
        </p:sp>
      </p:gr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13" name="图片 2" descr="北京体育大学logo含校名"/>
          <p:cNvPicPr>
            <a:picLocks noChangeAspect="1"/>
          </p:cNvPicPr>
          <p:nvPr>
            <p:custDataLst>
              <p:tags r:id="rId1"/>
            </p:custDataLst>
          </p:nvPr>
        </p:nvPicPr>
        <p:blipFill>
          <a:blip r:embed="rId2"/>
          <a:srcRect t="17239" b="20498"/>
          <a:stretch>
            <a:fillRect/>
          </a:stretch>
        </p:blipFill>
        <p:spPr>
          <a:xfrm>
            <a:off x="9882505" y="6074410"/>
            <a:ext cx="2143760" cy="667385"/>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386080" y="1653540"/>
            <a:ext cx="6972300" cy="3937000"/>
          </a:xfrm>
          <a:prstGeom prst="rect">
            <a:avLst/>
          </a:prstGeom>
        </p:spPr>
      </p:pic>
      <p:sp>
        <p:nvSpPr>
          <p:cNvPr id="14" name="文本框 13"/>
          <p:cNvSpPr txBox="1"/>
          <p:nvPr/>
        </p:nvSpPr>
        <p:spPr>
          <a:xfrm>
            <a:off x="7639685" y="3091815"/>
            <a:ext cx="4319270" cy="659765"/>
          </a:xfrm>
          <a:prstGeom prst="rect">
            <a:avLst/>
          </a:prstGeom>
          <a:noFill/>
        </p:spPr>
        <p:txBody>
          <a:bodyPr wrap="square" rtlCol="0">
            <a:noAutofit/>
          </a:bodyPr>
          <a:p>
            <a:r>
              <a:rPr lang="zh-CN" altLang="en-US"/>
              <a:t>点击</a:t>
            </a:r>
            <a:r>
              <a:rPr lang="en-US" altLang="zh-CN"/>
              <a:t>“</a:t>
            </a:r>
            <a:r>
              <a:rPr lang="zh-CN" altLang="en-US"/>
              <a:t>特征点</a:t>
            </a:r>
            <a:r>
              <a:rPr lang="en-US" altLang="zh-CN"/>
              <a:t>”</a:t>
            </a:r>
            <a:r>
              <a:rPr lang="zh-CN" altLang="en-US"/>
              <a:t>按钮，标记滤波后的加速度数据中的波峰与</a:t>
            </a:r>
            <a:r>
              <a:rPr lang="zh-CN" altLang="en-US"/>
              <a:t>波谷</a:t>
            </a:r>
            <a:endParaRPr lang="zh-CN" altLang="en-US"/>
          </a:p>
        </p:txBody>
      </p:sp>
      <p:grpSp>
        <p:nvGrpSpPr>
          <p:cNvPr id="21" name="组合 20"/>
          <p:cNvGrpSpPr/>
          <p:nvPr/>
        </p:nvGrpSpPr>
        <p:grpSpPr>
          <a:xfrm>
            <a:off x="0" y="0"/>
            <a:ext cx="12192000" cy="528320"/>
            <a:chOff x="0" y="3648"/>
            <a:chExt cx="19200" cy="1008"/>
          </a:xfrm>
        </p:grpSpPr>
        <p:sp>
          <p:nvSpPr>
            <p:cNvPr id="22" name="矩形 21"/>
            <p:cNvSpPr/>
            <p:nvPr>
              <p:custDataLst>
                <p:tags r:id="rId5"/>
              </p:custDataLst>
            </p:nvPr>
          </p:nvSpPr>
          <p:spPr>
            <a:xfrm>
              <a:off x="0" y="3648"/>
              <a:ext cx="19200" cy="1008"/>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3" name="对角圆角矩形 22"/>
            <p:cNvSpPr/>
            <p:nvPr>
              <p:custDataLst>
                <p:tags r:id="rId6"/>
              </p:custDataLst>
            </p:nvPr>
          </p:nvSpPr>
          <p:spPr>
            <a:xfrm>
              <a:off x="3625" y="3780"/>
              <a:ext cx="3656" cy="792"/>
            </a:xfrm>
            <a:prstGeom prst="round2Diag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4" name="文本框 23"/>
            <p:cNvSpPr txBox="1"/>
            <p:nvPr>
              <p:custDataLst>
                <p:tags r:id="rId7"/>
              </p:custDataLst>
            </p:nvPr>
          </p:nvSpPr>
          <p:spPr>
            <a:xfrm>
              <a:off x="533" y="3842"/>
              <a:ext cx="2867" cy="703"/>
            </a:xfrm>
            <a:prstGeom prst="rect">
              <a:avLst/>
            </a:prstGeom>
            <a:noFill/>
          </p:spPr>
          <p:txBody>
            <a:bodyPr wrap="square" rtlCol="0">
              <a:spAutoFit/>
            </a:bodyPr>
            <a:p>
              <a:r>
                <a:rPr lang="zh-CN" altLang="en-US" dirty="0">
                  <a:solidFill>
                    <a:schemeClr val="tx1">
                      <a:lumMod val="65000"/>
                      <a:lumOff val="35000"/>
                    </a:schemeClr>
                  </a:solidFill>
                  <a:latin typeface="+mn-ea"/>
                  <a:sym typeface="+mn-ea"/>
                </a:rPr>
                <a:t>数据获取与滤波</a:t>
              </a:r>
              <a:endParaRPr lang="zh-CN" altLang="en-US" dirty="0">
                <a:solidFill>
                  <a:schemeClr val="tx1">
                    <a:lumMod val="65000"/>
                    <a:lumOff val="35000"/>
                  </a:schemeClr>
                </a:solidFill>
                <a:latin typeface="+mn-ea"/>
                <a:sym typeface="+mn-ea"/>
              </a:endParaRPr>
            </a:p>
          </p:txBody>
        </p:sp>
        <p:sp>
          <p:nvSpPr>
            <p:cNvPr id="25" name="文本框 24"/>
            <p:cNvSpPr txBox="1"/>
            <p:nvPr>
              <p:custDataLst>
                <p:tags r:id="rId8"/>
              </p:custDataLst>
            </p:nvPr>
          </p:nvSpPr>
          <p:spPr>
            <a:xfrm>
              <a:off x="4159" y="3882"/>
              <a:ext cx="3429" cy="703"/>
            </a:xfrm>
            <a:prstGeom prst="rect">
              <a:avLst/>
            </a:prstGeom>
            <a:noFill/>
          </p:spPr>
          <p:txBody>
            <a:bodyPr wrap="square" rtlCol="0">
              <a:spAutoFit/>
            </a:bodyPr>
            <a:p>
              <a:r>
                <a:rPr lang="zh-CN" altLang="en-US" b="1">
                  <a:solidFill>
                    <a:schemeClr val="bg1"/>
                  </a:solidFill>
                </a:rPr>
                <a:t>特征点采集</a:t>
              </a:r>
              <a:endParaRPr lang="zh-CN" altLang="en-US" b="1">
                <a:solidFill>
                  <a:schemeClr val="bg1"/>
                </a:solidFill>
              </a:endParaRPr>
            </a:p>
          </p:txBody>
        </p:sp>
        <p:sp>
          <p:nvSpPr>
            <p:cNvPr id="26" name="文本框 25"/>
            <p:cNvSpPr txBox="1"/>
            <p:nvPr>
              <p:custDataLst>
                <p:tags r:id="rId9"/>
              </p:custDataLst>
            </p:nvPr>
          </p:nvSpPr>
          <p:spPr>
            <a:xfrm>
              <a:off x="7990" y="3882"/>
              <a:ext cx="3135" cy="703"/>
            </a:xfrm>
            <a:prstGeom prst="rect">
              <a:avLst/>
            </a:prstGeom>
            <a:noFill/>
          </p:spPr>
          <p:txBody>
            <a:bodyPr wrap="square" rtlCol="0">
              <a:spAutoFit/>
            </a:bodyPr>
            <a:p>
              <a:pPr algn="l">
                <a:buClrTx/>
                <a:buSzTx/>
                <a:buFontTx/>
              </a:pPr>
              <a:r>
                <a:rPr lang="zh-CN" altLang="en-US">
                  <a:solidFill>
                    <a:schemeClr val="accent4"/>
                  </a:solidFill>
                </a:rPr>
                <a:t>步态</a:t>
              </a:r>
              <a:r>
                <a:rPr lang="zh-CN" altLang="en-US">
                  <a:solidFill>
                    <a:schemeClr val="accent4"/>
                  </a:solidFill>
                </a:rPr>
                <a:t>计算</a:t>
              </a:r>
              <a:endParaRPr lang="zh-CN" altLang="en-US">
                <a:solidFill>
                  <a:schemeClr val="accent4"/>
                </a:solidFill>
              </a:endParaRPr>
            </a:p>
          </p:txBody>
        </p:sp>
      </p:gr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60" name="矩形 59"/>
          <p:cNvSpPr/>
          <p:nvPr/>
        </p:nvSpPr>
        <p:spPr>
          <a:xfrm>
            <a:off x="0" y="1595120"/>
            <a:ext cx="12192000" cy="3959225"/>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C:\Users\21202\Desktop\_E8P1121.jpg_E8P1121"/>
          <p:cNvPicPr>
            <a:picLocks noChangeAspect="1"/>
          </p:cNvPicPr>
          <p:nvPr/>
        </p:nvPicPr>
        <p:blipFill>
          <a:blip r:embed="rId1">
            <a:lum bright="-6000" contrast="6000"/>
          </a:blip>
          <a:srcRect/>
          <a:stretch>
            <a:fillRect/>
          </a:stretch>
        </p:blipFill>
        <p:spPr>
          <a:xfrm>
            <a:off x="1202055" y="1113790"/>
            <a:ext cx="7282180" cy="4692015"/>
          </a:xfrm>
          <a:prstGeom prst="rect">
            <a:avLst/>
          </a:prstGeom>
        </p:spPr>
      </p:pic>
      <p:sp>
        <p:nvSpPr>
          <p:cNvPr id="4" name="矩形 3"/>
          <p:cNvSpPr/>
          <p:nvPr/>
        </p:nvSpPr>
        <p:spPr>
          <a:xfrm>
            <a:off x="1212850" y="1114425"/>
            <a:ext cx="7282815" cy="4692015"/>
          </a:xfrm>
          <a:prstGeom prst="rect">
            <a:avLst/>
          </a:prstGeom>
          <a:solidFill>
            <a:srgbClr val="B00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文本框 54"/>
          <p:cNvSpPr txBox="1"/>
          <p:nvPr/>
        </p:nvSpPr>
        <p:spPr>
          <a:xfrm>
            <a:off x="4672965" y="3044825"/>
            <a:ext cx="3355975" cy="829945"/>
          </a:xfrm>
          <a:prstGeom prst="rect">
            <a:avLst/>
          </a:prstGeom>
          <a:noFill/>
        </p:spPr>
        <p:txBody>
          <a:bodyPr wrap="square" rtlCol="0">
            <a:spAutoFit/>
          </a:bodyPr>
          <a:p>
            <a:pPr algn="dist"/>
            <a:r>
              <a:rPr lang="zh-CN" altLang="en-US" sz="4800" b="1" kern="2000">
                <a:solidFill>
                  <a:schemeClr val="bg1"/>
                </a:solidFill>
                <a:uFillTx/>
              </a:rPr>
              <a:t>步态</a:t>
            </a:r>
            <a:r>
              <a:rPr lang="zh-CN" altLang="en-US" sz="4800" b="1" kern="2000">
                <a:solidFill>
                  <a:schemeClr val="bg1"/>
                </a:solidFill>
                <a:uFillTx/>
              </a:rPr>
              <a:t>计算</a:t>
            </a:r>
            <a:endParaRPr lang="zh-CN" altLang="en-US" sz="4800" b="1" kern="2000">
              <a:solidFill>
                <a:schemeClr val="bg1"/>
              </a:solidFill>
              <a:uFillTx/>
            </a:endParaRPr>
          </a:p>
        </p:txBody>
      </p:sp>
      <p:sp>
        <p:nvSpPr>
          <p:cNvPr id="59" name="矩形 58"/>
          <p:cNvSpPr/>
          <p:nvPr/>
        </p:nvSpPr>
        <p:spPr>
          <a:xfrm>
            <a:off x="1781810" y="2299335"/>
            <a:ext cx="9422765" cy="2437130"/>
          </a:xfrm>
          <a:prstGeom prst="rect">
            <a:avLst/>
          </a:prstGeom>
          <a:noFill/>
          <a:ln w="381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 name="组合 8"/>
          <p:cNvGrpSpPr/>
          <p:nvPr/>
        </p:nvGrpSpPr>
        <p:grpSpPr>
          <a:xfrm>
            <a:off x="10347325" y="3114040"/>
            <a:ext cx="1282700" cy="922020"/>
            <a:chOff x="14914" y="3367"/>
            <a:chExt cx="2020" cy="1452"/>
          </a:xfrm>
        </p:grpSpPr>
        <p:sp>
          <p:nvSpPr>
            <p:cNvPr id="6" name="对角圆角矩形 5"/>
            <p:cNvSpPr/>
            <p:nvPr/>
          </p:nvSpPr>
          <p:spPr>
            <a:xfrm>
              <a:off x="14914" y="3367"/>
              <a:ext cx="2003" cy="1436"/>
            </a:xfrm>
            <a:prstGeom prst="round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5148" y="3367"/>
              <a:ext cx="1787" cy="1452"/>
            </a:xfrm>
            <a:prstGeom prst="rect">
              <a:avLst/>
            </a:prstGeom>
            <a:noFill/>
          </p:spPr>
          <p:txBody>
            <a:bodyPr wrap="square" rtlCol="0">
              <a:spAutoFit/>
            </a:bodyPr>
            <a:p>
              <a:r>
                <a:rPr lang="en-US" altLang="zh-CN" sz="5400">
                  <a:solidFill>
                    <a:schemeClr val="bg1"/>
                  </a:solidFill>
                  <a:latin typeface="Arial" panose="020B0604020202020204" pitchFamily="34" charset="0"/>
                  <a:ea typeface="微软雅黑" panose="020B0503020204020204" charset="-122"/>
                  <a:cs typeface="Arial" panose="020B0604020202020204" pitchFamily="34" charset="0"/>
                </a:rPr>
                <a:t>03</a:t>
              </a:r>
              <a:endParaRPr lang="en-US" altLang="zh-CN" sz="5400">
                <a:solidFill>
                  <a:schemeClr val="bg1"/>
                </a:solidFill>
                <a:latin typeface="Arial" panose="020B0604020202020204" pitchFamily="34" charset="0"/>
                <a:ea typeface="微软雅黑" panose="020B0503020204020204" charset="-122"/>
                <a:cs typeface="Arial" panose="020B0604020202020204" pitchFamily="34" charset="0"/>
              </a:endParaRPr>
            </a:p>
          </p:txBody>
        </p:sp>
      </p:grpSp>
      <p:pic>
        <p:nvPicPr>
          <p:cNvPr id="10" name="图片 9" descr="北京体育大学logo含校名"/>
          <p:cNvPicPr>
            <a:picLocks noChangeAspect="1"/>
          </p:cNvPicPr>
          <p:nvPr/>
        </p:nvPicPr>
        <p:blipFill>
          <a:blip r:embed="rId2"/>
          <a:srcRect t="17239" b="20498"/>
          <a:stretch>
            <a:fillRect/>
          </a:stretch>
        </p:blipFill>
        <p:spPr>
          <a:xfrm>
            <a:off x="9882505" y="6074410"/>
            <a:ext cx="2143760" cy="6673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 name="图片 2" descr="北京体育大学logo含校名"/>
          <p:cNvPicPr>
            <a:picLocks noChangeAspect="1"/>
          </p:cNvPicPr>
          <p:nvPr>
            <p:custDataLst>
              <p:tags r:id="rId1"/>
            </p:custDataLst>
          </p:nvPr>
        </p:nvPicPr>
        <p:blipFill>
          <a:blip r:embed="rId2"/>
          <a:srcRect t="17239" b="20498"/>
          <a:stretch>
            <a:fillRect/>
          </a:stretch>
        </p:blipFill>
        <p:spPr>
          <a:xfrm>
            <a:off x="9882505" y="6074410"/>
            <a:ext cx="2143760" cy="667385"/>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772795" y="1047750"/>
            <a:ext cx="5905500" cy="4762500"/>
          </a:xfrm>
          <a:prstGeom prst="rect">
            <a:avLst/>
          </a:prstGeom>
        </p:spPr>
      </p:pic>
      <p:sp>
        <p:nvSpPr>
          <p:cNvPr id="4" name="文本框 3"/>
          <p:cNvSpPr txBox="1"/>
          <p:nvPr/>
        </p:nvSpPr>
        <p:spPr>
          <a:xfrm>
            <a:off x="7047230" y="1562735"/>
            <a:ext cx="4874260" cy="3914775"/>
          </a:xfrm>
          <a:prstGeom prst="rect">
            <a:avLst/>
          </a:prstGeom>
          <a:noFill/>
        </p:spPr>
        <p:txBody>
          <a:bodyPr wrap="square" rtlCol="0">
            <a:noAutofit/>
          </a:bodyPr>
          <a:p>
            <a:r>
              <a:rPr lang="zh-CN" altLang="en-US"/>
              <a:t>计算每个波谷与其下一个相邻波峰之间的时间间隔。</a:t>
            </a:r>
            <a:endParaRPr lang="zh-CN" altLang="en-US"/>
          </a:p>
          <a:p>
            <a:endParaRPr lang="zh-CN" altLang="en-US"/>
          </a:p>
          <a:p>
            <a:endParaRPr lang="zh-CN" altLang="en-US"/>
          </a:p>
          <a:p>
            <a:r>
              <a:rPr lang="zh-CN" altLang="en-US"/>
              <a:t>通过在波峰和波谷之间寻找最近的相邻波峰，计算并记录波谷与该波峰之间的时间差值。</a:t>
            </a:r>
            <a:endParaRPr lang="zh-CN" altLang="en-US"/>
          </a:p>
          <a:p>
            <a:endParaRPr lang="zh-CN" altLang="en-US"/>
          </a:p>
          <a:p>
            <a:endParaRPr lang="zh-CN" altLang="en-US"/>
          </a:p>
          <a:p>
            <a:r>
              <a:rPr lang="zh-CN" altLang="en-US"/>
              <a:t>分析在时间序列中相邻特征点之间的时间间隔，提供了关于波峰和波谷间隔的信息，用于进一步研究和展示数据的特性。</a:t>
            </a:r>
            <a:endParaRPr lang="zh-CN" altLang="en-US"/>
          </a:p>
        </p:txBody>
      </p:sp>
      <p:grpSp>
        <p:nvGrpSpPr>
          <p:cNvPr id="5" name="组合 4"/>
          <p:cNvGrpSpPr/>
          <p:nvPr/>
        </p:nvGrpSpPr>
        <p:grpSpPr>
          <a:xfrm>
            <a:off x="0" y="0"/>
            <a:ext cx="12192000" cy="528320"/>
            <a:chOff x="0" y="3648"/>
            <a:chExt cx="19200" cy="1008"/>
          </a:xfrm>
        </p:grpSpPr>
        <p:sp>
          <p:nvSpPr>
            <p:cNvPr id="6" name="矩形 5"/>
            <p:cNvSpPr/>
            <p:nvPr>
              <p:custDataLst>
                <p:tags r:id="rId5"/>
              </p:custDataLst>
            </p:nvPr>
          </p:nvSpPr>
          <p:spPr>
            <a:xfrm>
              <a:off x="0" y="3648"/>
              <a:ext cx="19200" cy="1008"/>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 name="对角圆角矩形 6"/>
            <p:cNvSpPr/>
            <p:nvPr>
              <p:custDataLst>
                <p:tags r:id="rId6"/>
              </p:custDataLst>
            </p:nvPr>
          </p:nvSpPr>
          <p:spPr>
            <a:xfrm>
              <a:off x="7141" y="3792"/>
              <a:ext cx="3656" cy="792"/>
            </a:xfrm>
            <a:prstGeom prst="round2Diag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7"/>
              </p:custDataLst>
            </p:nvPr>
          </p:nvSpPr>
          <p:spPr>
            <a:xfrm>
              <a:off x="533" y="3842"/>
              <a:ext cx="2867" cy="703"/>
            </a:xfrm>
            <a:prstGeom prst="rect">
              <a:avLst/>
            </a:prstGeom>
            <a:noFill/>
          </p:spPr>
          <p:txBody>
            <a:bodyPr wrap="square" rtlCol="0">
              <a:spAutoFit/>
            </a:bodyPr>
            <a:p>
              <a:r>
                <a:rPr lang="zh-CN" altLang="en-US" dirty="0">
                  <a:solidFill>
                    <a:schemeClr val="tx1">
                      <a:lumMod val="65000"/>
                      <a:lumOff val="35000"/>
                    </a:schemeClr>
                  </a:solidFill>
                  <a:latin typeface="+mn-ea"/>
                  <a:sym typeface="+mn-ea"/>
                </a:rPr>
                <a:t>数据获取与滤波</a:t>
              </a:r>
              <a:endParaRPr lang="zh-CN" altLang="en-US" dirty="0">
                <a:solidFill>
                  <a:schemeClr val="tx1">
                    <a:lumMod val="65000"/>
                    <a:lumOff val="35000"/>
                  </a:schemeClr>
                </a:solidFill>
                <a:latin typeface="+mn-ea"/>
                <a:sym typeface="+mn-ea"/>
              </a:endParaRPr>
            </a:p>
          </p:txBody>
        </p:sp>
        <p:sp>
          <p:nvSpPr>
            <p:cNvPr id="10" name="文本框 9"/>
            <p:cNvSpPr txBox="1"/>
            <p:nvPr>
              <p:custDataLst>
                <p:tags r:id="rId8"/>
              </p:custDataLst>
            </p:nvPr>
          </p:nvSpPr>
          <p:spPr>
            <a:xfrm>
              <a:off x="4159" y="3882"/>
              <a:ext cx="3429" cy="703"/>
            </a:xfrm>
            <a:prstGeom prst="rect">
              <a:avLst/>
            </a:prstGeom>
            <a:noFill/>
          </p:spPr>
          <p:txBody>
            <a:bodyPr wrap="square" rtlCol="0">
              <a:spAutoFit/>
            </a:bodyPr>
            <a:p>
              <a:r>
                <a:rPr lang="zh-CN" altLang="en-US">
                  <a:solidFill>
                    <a:schemeClr val="tx1">
                      <a:lumMod val="65000"/>
                      <a:lumOff val="35000"/>
                    </a:schemeClr>
                  </a:solidFill>
                </a:rPr>
                <a:t>特征点采集</a:t>
              </a:r>
              <a:endParaRPr lang="zh-CN" altLang="en-US">
                <a:solidFill>
                  <a:schemeClr val="tx1">
                    <a:lumMod val="65000"/>
                    <a:lumOff val="35000"/>
                  </a:schemeClr>
                </a:solidFill>
              </a:endParaRPr>
            </a:p>
          </p:txBody>
        </p:sp>
        <p:sp>
          <p:nvSpPr>
            <p:cNvPr id="11" name="文本框 10"/>
            <p:cNvSpPr txBox="1"/>
            <p:nvPr>
              <p:custDataLst>
                <p:tags r:id="rId9"/>
              </p:custDataLst>
            </p:nvPr>
          </p:nvSpPr>
          <p:spPr>
            <a:xfrm>
              <a:off x="7990" y="3882"/>
              <a:ext cx="3135" cy="703"/>
            </a:xfrm>
            <a:prstGeom prst="rect">
              <a:avLst/>
            </a:prstGeom>
            <a:noFill/>
          </p:spPr>
          <p:txBody>
            <a:bodyPr wrap="square" rtlCol="0">
              <a:spAutoFit/>
            </a:bodyPr>
            <a:p>
              <a:pPr algn="l">
                <a:buClrTx/>
                <a:buSzTx/>
                <a:buFontTx/>
              </a:pPr>
              <a:r>
                <a:rPr lang="zh-CN" altLang="en-US" b="1">
                  <a:solidFill>
                    <a:schemeClr val="bg1"/>
                  </a:solidFill>
                </a:rPr>
                <a:t>步态计算</a:t>
              </a:r>
              <a:endParaRPr lang="zh-CN" altLang="en-US" b="1">
                <a:solidFill>
                  <a:schemeClr val="bg1"/>
                </a:solidFill>
              </a:endParaRPr>
            </a:p>
          </p:txBody>
        </p:sp>
      </p:gr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 name="图片 2" descr="北京体育大学logo含校名"/>
          <p:cNvPicPr>
            <a:picLocks noChangeAspect="1"/>
          </p:cNvPicPr>
          <p:nvPr>
            <p:custDataLst>
              <p:tags r:id="rId1"/>
            </p:custDataLst>
          </p:nvPr>
        </p:nvPicPr>
        <p:blipFill>
          <a:blip r:embed="rId2"/>
          <a:srcRect t="17239" b="20498"/>
          <a:stretch>
            <a:fillRect/>
          </a:stretch>
        </p:blipFill>
        <p:spPr>
          <a:xfrm>
            <a:off x="9882505" y="6074410"/>
            <a:ext cx="2143760" cy="667385"/>
          </a:xfrm>
          <a:prstGeom prst="rect">
            <a:avLst/>
          </a:prstGeom>
        </p:spPr>
      </p:pic>
      <p:sp>
        <p:nvSpPr>
          <p:cNvPr id="4" name="文本框 3"/>
          <p:cNvSpPr txBox="1"/>
          <p:nvPr/>
        </p:nvSpPr>
        <p:spPr>
          <a:xfrm>
            <a:off x="7436485" y="2856865"/>
            <a:ext cx="4319270" cy="4321175"/>
          </a:xfrm>
          <a:prstGeom prst="rect">
            <a:avLst/>
          </a:prstGeom>
          <a:noFill/>
        </p:spPr>
        <p:txBody>
          <a:bodyPr wrap="square" rtlCol="0">
            <a:noAutofit/>
          </a:bodyPr>
          <a:p>
            <a:r>
              <a:rPr lang="zh-CN" altLang="en-US"/>
              <a:t>波谷与其之后相邻最近的波峰之间的时间差值，即为跑步</a:t>
            </a:r>
            <a:r>
              <a:rPr lang="zh-CN" altLang="en-US"/>
              <a:t>中的触地时间</a:t>
            </a:r>
            <a:endParaRPr lang="zh-CN" altLang="en-US"/>
          </a:p>
          <a:p>
            <a:endParaRPr lang="zh-CN" altLang="en-US"/>
          </a:p>
          <a:p>
            <a:r>
              <a:rPr lang="zh-CN" altLang="en-US"/>
              <a:t>点击</a:t>
            </a:r>
            <a:r>
              <a:rPr lang="en-US" altLang="zh-CN"/>
              <a:t>“</a:t>
            </a:r>
            <a:r>
              <a:rPr lang="zh-CN" altLang="en-US"/>
              <a:t>触地时间</a:t>
            </a:r>
            <a:r>
              <a:rPr lang="en-US" altLang="zh-CN"/>
              <a:t>”</a:t>
            </a:r>
            <a:r>
              <a:rPr lang="zh-CN" altLang="en-US"/>
              <a:t>按钮，将对应数据</a:t>
            </a:r>
            <a:r>
              <a:rPr lang="zh-CN" altLang="en-US"/>
              <a:t>可视化。</a:t>
            </a:r>
            <a:endParaRPr lang="zh-CN" altLang="en-US"/>
          </a:p>
        </p:txBody>
      </p:sp>
      <p:pic>
        <p:nvPicPr>
          <p:cNvPr id="5" name="图片 4"/>
          <p:cNvPicPr>
            <a:picLocks noChangeAspect="1"/>
          </p:cNvPicPr>
          <p:nvPr>
            <p:custDataLst>
              <p:tags r:id="rId3"/>
            </p:custDataLst>
          </p:nvPr>
        </p:nvPicPr>
        <p:blipFill>
          <a:blip r:embed="rId4"/>
          <a:stretch>
            <a:fillRect/>
          </a:stretch>
        </p:blipFill>
        <p:spPr>
          <a:xfrm>
            <a:off x="429895" y="1688465"/>
            <a:ext cx="6902450" cy="4000500"/>
          </a:xfrm>
          <a:prstGeom prst="rect">
            <a:avLst/>
          </a:prstGeom>
        </p:spPr>
      </p:pic>
      <p:grpSp>
        <p:nvGrpSpPr>
          <p:cNvPr id="6" name="组合 5"/>
          <p:cNvGrpSpPr/>
          <p:nvPr/>
        </p:nvGrpSpPr>
        <p:grpSpPr>
          <a:xfrm>
            <a:off x="0" y="0"/>
            <a:ext cx="12192000" cy="528320"/>
            <a:chOff x="0" y="3648"/>
            <a:chExt cx="19200" cy="1008"/>
          </a:xfrm>
        </p:grpSpPr>
        <p:sp>
          <p:nvSpPr>
            <p:cNvPr id="7" name="矩形 6"/>
            <p:cNvSpPr/>
            <p:nvPr>
              <p:custDataLst>
                <p:tags r:id="rId5"/>
              </p:custDataLst>
            </p:nvPr>
          </p:nvSpPr>
          <p:spPr>
            <a:xfrm>
              <a:off x="0" y="3648"/>
              <a:ext cx="19200" cy="1008"/>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8" name="对角圆角矩形 7"/>
            <p:cNvSpPr/>
            <p:nvPr>
              <p:custDataLst>
                <p:tags r:id="rId6"/>
              </p:custDataLst>
            </p:nvPr>
          </p:nvSpPr>
          <p:spPr>
            <a:xfrm>
              <a:off x="7141" y="3792"/>
              <a:ext cx="3656" cy="792"/>
            </a:xfrm>
            <a:prstGeom prst="round2Diag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7"/>
              </p:custDataLst>
            </p:nvPr>
          </p:nvSpPr>
          <p:spPr>
            <a:xfrm>
              <a:off x="533" y="3842"/>
              <a:ext cx="2867" cy="703"/>
            </a:xfrm>
            <a:prstGeom prst="rect">
              <a:avLst/>
            </a:prstGeom>
            <a:noFill/>
          </p:spPr>
          <p:txBody>
            <a:bodyPr wrap="square" rtlCol="0">
              <a:spAutoFit/>
            </a:bodyPr>
            <a:p>
              <a:r>
                <a:rPr lang="zh-CN" altLang="en-US" dirty="0">
                  <a:solidFill>
                    <a:schemeClr val="tx1">
                      <a:lumMod val="65000"/>
                      <a:lumOff val="35000"/>
                    </a:schemeClr>
                  </a:solidFill>
                  <a:latin typeface="+mn-ea"/>
                  <a:sym typeface="+mn-ea"/>
                </a:rPr>
                <a:t>数据获取与滤波</a:t>
              </a:r>
              <a:endParaRPr lang="zh-CN" altLang="en-US" dirty="0">
                <a:solidFill>
                  <a:schemeClr val="tx1">
                    <a:lumMod val="65000"/>
                    <a:lumOff val="35000"/>
                  </a:schemeClr>
                </a:solidFill>
                <a:latin typeface="+mn-ea"/>
                <a:sym typeface="+mn-ea"/>
              </a:endParaRPr>
            </a:p>
          </p:txBody>
        </p:sp>
        <p:sp>
          <p:nvSpPr>
            <p:cNvPr id="10" name="文本框 9"/>
            <p:cNvSpPr txBox="1"/>
            <p:nvPr>
              <p:custDataLst>
                <p:tags r:id="rId8"/>
              </p:custDataLst>
            </p:nvPr>
          </p:nvSpPr>
          <p:spPr>
            <a:xfrm>
              <a:off x="4159" y="3882"/>
              <a:ext cx="3429" cy="703"/>
            </a:xfrm>
            <a:prstGeom prst="rect">
              <a:avLst/>
            </a:prstGeom>
            <a:noFill/>
          </p:spPr>
          <p:txBody>
            <a:bodyPr wrap="square" rtlCol="0">
              <a:spAutoFit/>
            </a:bodyPr>
            <a:p>
              <a:r>
                <a:rPr lang="zh-CN" altLang="en-US">
                  <a:solidFill>
                    <a:schemeClr val="tx1">
                      <a:lumMod val="65000"/>
                      <a:lumOff val="35000"/>
                    </a:schemeClr>
                  </a:solidFill>
                </a:rPr>
                <a:t>特征点采集</a:t>
              </a:r>
              <a:endParaRPr lang="zh-CN" altLang="en-US">
                <a:solidFill>
                  <a:schemeClr val="tx1">
                    <a:lumMod val="65000"/>
                    <a:lumOff val="35000"/>
                  </a:schemeClr>
                </a:solidFill>
              </a:endParaRPr>
            </a:p>
          </p:txBody>
        </p:sp>
        <p:sp>
          <p:nvSpPr>
            <p:cNvPr id="11" name="文本框 10"/>
            <p:cNvSpPr txBox="1"/>
            <p:nvPr>
              <p:custDataLst>
                <p:tags r:id="rId9"/>
              </p:custDataLst>
            </p:nvPr>
          </p:nvSpPr>
          <p:spPr>
            <a:xfrm>
              <a:off x="7990" y="3882"/>
              <a:ext cx="3135" cy="703"/>
            </a:xfrm>
            <a:prstGeom prst="rect">
              <a:avLst/>
            </a:prstGeom>
            <a:noFill/>
          </p:spPr>
          <p:txBody>
            <a:bodyPr wrap="square" rtlCol="0">
              <a:spAutoFit/>
            </a:bodyPr>
            <a:p>
              <a:pPr algn="l">
                <a:buClrTx/>
                <a:buSzTx/>
                <a:buFontTx/>
              </a:pPr>
              <a:r>
                <a:rPr lang="zh-CN" altLang="en-US" b="1">
                  <a:solidFill>
                    <a:schemeClr val="bg1"/>
                  </a:solidFill>
                </a:rPr>
                <a:t>步态计算</a:t>
              </a:r>
              <a:endParaRPr lang="zh-CN" altLang="en-US" b="1">
                <a:solidFill>
                  <a:schemeClr val="bg1"/>
                </a:solidFill>
              </a:endParaRPr>
            </a:p>
          </p:txBody>
        </p:sp>
      </p:gr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 name="图片 2" descr="北京体育大学logo含校名"/>
          <p:cNvPicPr>
            <a:picLocks noChangeAspect="1"/>
          </p:cNvPicPr>
          <p:nvPr>
            <p:custDataLst>
              <p:tags r:id="rId1"/>
            </p:custDataLst>
          </p:nvPr>
        </p:nvPicPr>
        <p:blipFill>
          <a:blip r:embed="rId2"/>
          <a:srcRect t="17239" b="20498"/>
          <a:stretch>
            <a:fillRect/>
          </a:stretch>
        </p:blipFill>
        <p:spPr>
          <a:xfrm>
            <a:off x="9882505" y="6074410"/>
            <a:ext cx="2143760" cy="667385"/>
          </a:xfrm>
          <a:prstGeom prst="rect">
            <a:avLst/>
          </a:prstGeom>
        </p:spPr>
      </p:pic>
      <p:sp>
        <p:nvSpPr>
          <p:cNvPr id="4" name="文本框 3"/>
          <p:cNvSpPr txBox="1"/>
          <p:nvPr/>
        </p:nvSpPr>
        <p:spPr>
          <a:xfrm>
            <a:off x="6521450" y="1622425"/>
            <a:ext cx="5288915" cy="3914775"/>
          </a:xfrm>
          <a:prstGeom prst="rect">
            <a:avLst/>
          </a:prstGeom>
          <a:noFill/>
        </p:spPr>
        <p:txBody>
          <a:bodyPr wrap="square" rtlCol="0">
            <a:noAutofit/>
          </a:bodyPr>
          <a:p>
            <a:r>
              <a:rPr lang="zh-CN" altLang="en-US"/>
              <a:t>计算每个波峰与其前一个相邻波谷之间的时间间隔。</a:t>
            </a:r>
            <a:endParaRPr lang="zh-CN" altLang="en-US"/>
          </a:p>
          <a:p>
            <a:endParaRPr lang="zh-CN" altLang="en-US"/>
          </a:p>
          <a:p>
            <a:r>
              <a:rPr lang="zh-CN" altLang="en-US"/>
              <a:t>通过在波峰和波谷之间寻找最近的相邻波谷，计算并记录波峰与该波谷之间的时间差值。</a:t>
            </a:r>
            <a:endParaRPr lang="zh-CN" altLang="en-US"/>
          </a:p>
          <a:p>
            <a:endParaRPr lang="zh-CN" altLang="en-US"/>
          </a:p>
          <a:p>
            <a:r>
              <a:rPr lang="zh-CN" altLang="en-US"/>
              <a:t>在计算过程中，代码跳过了非法峰值索引，并在波峰之后的波谷位置中找到最近的波谷，然后计算两者之间的时间差。</a:t>
            </a:r>
            <a:endParaRPr lang="zh-CN" altLang="en-US"/>
          </a:p>
          <a:p>
            <a:endParaRPr lang="zh-CN" altLang="en-US"/>
          </a:p>
          <a:p>
            <a:r>
              <a:rPr lang="zh-CN" altLang="en-US"/>
              <a:t>最终，计算出的时间间隔被记录在 pre_peak_diffs_ 向量中，以供进一步分析和展示。</a:t>
            </a:r>
            <a:endParaRPr lang="zh-CN" altLang="en-US"/>
          </a:p>
        </p:txBody>
      </p:sp>
      <p:pic>
        <p:nvPicPr>
          <p:cNvPr id="5" name="图片 4"/>
          <p:cNvPicPr>
            <a:picLocks noChangeAspect="1"/>
          </p:cNvPicPr>
          <p:nvPr>
            <p:custDataLst>
              <p:tags r:id="rId3"/>
            </p:custDataLst>
          </p:nvPr>
        </p:nvPicPr>
        <p:blipFill>
          <a:blip r:embed="rId4"/>
          <a:stretch>
            <a:fillRect/>
          </a:stretch>
        </p:blipFill>
        <p:spPr>
          <a:xfrm>
            <a:off x="801370" y="1622425"/>
            <a:ext cx="5181600" cy="3613150"/>
          </a:xfrm>
          <a:prstGeom prst="rect">
            <a:avLst/>
          </a:prstGeom>
        </p:spPr>
      </p:pic>
      <p:grpSp>
        <p:nvGrpSpPr>
          <p:cNvPr id="6" name="组合 5"/>
          <p:cNvGrpSpPr/>
          <p:nvPr/>
        </p:nvGrpSpPr>
        <p:grpSpPr>
          <a:xfrm>
            <a:off x="0" y="0"/>
            <a:ext cx="12192000" cy="528320"/>
            <a:chOff x="0" y="3648"/>
            <a:chExt cx="19200" cy="1008"/>
          </a:xfrm>
        </p:grpSpPr>
        <p:sp>
          <p:nvSpPr>
            <p:cNvPr id="7" name="矩形 6"/>
            <p:cNvSpPr/>
            <p:nvPr>
              <p:custDataLst>
                <p:tags r:id="rId5"/>
              </p:custDataLst>
            </p:nvPr>
          </p:nvSpPr>
          <p:spPr>
            <a:xfrm>
              <a:off x="0" y="3648"/>
              <a:ext cx="19200" cy="1008"/>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8" name="对角圆角矩形 7"/>
            <p:cNvSpPr/>
            <p:nvPr>
              <p:custDataLst>
                <p:tags r:id="rId6"/>
              </p:custDataLst>
            </p:nvPr>
          </p:nvSpPr>
          <p:spPr>
            <a:xfrm>
              <a:off x="7141" y="3792"/>
              <a:ext cx="3656" cy="792"/>
            </a:xfrm>
            <a:prstGeom prst="round2Diag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7"/>
              </p:custDataLst>
            </p:nvPr>
          </p:nvSpPr>
          <p:spPr>
            <a:xfrm>
              <a:off x="533" y="3842"/>
              <a:ext cx="2867" cy="703"/>
            </a:xfrm>
            <a:prstGeom prst="rect">
              <a:avLst/>
            </a:prstGeom>
            <a:noFill/>
          </p:spPr>
          <p:txBody>
            <a:bodyPr wrap="square" rtlCol="0">
              <a:spAutoFit/>
            </a:bodyPr>
            <a:p>
              <a:r>
                <a:rPr lang="zh-CN" altLang="en-US" dirty="0">
                  <a:solidFill>
                    <a:schemeClr val="tx1">
                      <a:lumMod val="65000"/>
                      <a:lumOff val="35000"/>
                    </a:schemeClr>
                  </a:solidFill>
                  <a:latin typeface="+mn-ea"/>
                  <a:sym typeface="+mn-ea"/>
                </a:rPr>
                <a:t>数据获取与滤波</a:t>
              </a:r>
              <a:endParaRPr lang="zh-CN" altLang="en-US" dirty="0">
                <a:solidFill>
                  <a:schemeClr val="tx1">
                    <a:lumMod val="65000"/>
                    <a:lumOff val="35000"/>
                  </a:schemeClr>
                </a:solidFill>
                <a:latin typeface="+mn-ea"/>
                <a:sym typeface="+mn-ea"/>
              </a:endParaRPr>
            </a:p>
          </p:txBody>
        </p:sp>
        <p:sp>
          <p:nvSpPr>
            <p:cNvPr id="10" name="文本框 9"/>
            <p:cNvSpPr txBox="1"/>
            <p:nvPr>
              <p:custDataLst>
                <p:tags r:id="rId8"/>
              </p:custDataLst>
            </p:nvPr>
          </p:nvSpPr>
          <p:spPr>
            <a:xfrm>
              <a:off x="4159" y="3882"/>
              <a:ext cx="3429" cy="703"/>
            </a:xfrm>
            <a:prstGeom prst="rect">
              <a:avLst/>
            </a:prstGeom>
            <a:noFill/>
          </p:spPr>
          <p:txBody>
            <a:bodyPr wrap="square" rtlCol="0">
              <a:spAutoFit/>
            </a:bodyPr>
            <a:p>
              <a:r>
                <a:rPr lang="zh-CN" altLang="en-US">
                  <a:solidFill>
                    <a:schemeClr val="tx1">
                      <a:lumMod val="65000"/>
                      <a:lumOff val="35000"/>
                    </a:schemeClr>
                  </a:solidFill>
                </a:rPr>
                <a:t>特征点采集</a:t>
              </a:r>
              <a:endParaRPr lang="zh-CN" altLang="en-US">
                <a:solidFill>
                  <a:schemeClr val="tx1">
                    <a:lumMod val="65000"/>
                    <a:lumOff val="35000"/>
                  </a:schemeClr>
                </a:solidFill>
              </a:endParaRPr>
            </a:p>
          </p:txBody>
        </p:sp>
        <p:sp>
          <p:nvSpPr>
            <p:cNvPr id="11" name="文本框 10"/>
            <p:cNvSpPr txBox="1"/>
            <p:nvPr>
              <p:custDataLst>
                <p:tags r:id="rId9"/>
              </p:custDataLst>
            </p:nvPr>
          </p:nvSpPr>
          <p:spPr>
            <a:xfrm>
              <a:off x="7990" y="3882"/>
              <a:ext cx="3135" cy="703"/>
            </a:xfrm>
            <a:prstGeom prst="rect">
              <a:avLst/>
            </a:prstGeom>
            <a:noFill/>
          </p:spPr>
          <p:txBody>
            <a:bodyPr wrap="square" rtlCol="0">
              <a:spAutoFit/>
            </a:bodyPr>
            <a:p>
              <a:pPr algn="l">
                <a:buClrTx/>
                <a:buSzTx/>
                <a:buFontTx/>
              </a:pPr>
              <a:r>
                <a:rPr lang="zh-CN" altLang="en-US" b="1">
                  <a:solidFill>
                    <a:schemeClr val="bg1"/>
                  </a:solidFill>
                </a:rPr>
                <a:t>步态计算</a:t>
              </a:r>
              <a:endParaRPr lang="zh-CN" altLang="en-US" b="1">
                <a:solidFill>
                  <a:schemeClr val="bg1"/>
                </a:solidFill>
              </a:endParaRPr>
            </a:p>
          </p:txBody>
        </p:sp>
      </p:gr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 name="图片 2" descr="北京体育大学logo含校名"/>
          <p:cNvPicPr>
            <a:picLocks noChangeAspect="1"/>
          </p:cNvPicPr>
          <p:nvPr>
            <p:custDataLst>
              <p:tags r:id="rId1"/>
            </p:custDataLst>
          </p:nvPr>
        </p:nvPicPr>
        <p:blipFill>
          <a:blip r:embed="rId2"/>
          <a:srcRect t="17239" b="20498"/>
          <a:stretch>
            <a:fillRect/>
          </a:stretch>
        </p:blipFill>
        <p:spPr>
          <a:xfrm>
            <a:off x="9882505" y="6074410"/>
            <a:ext cx="2143760" cy="667385"/>
          </a:xfrm>
          <a:prstGeom prst="rect">
            <a:avLst/>
          </a:prstGeom>
        </p:spPr>
      </p:pic>
      <p:sp>
        <p:nvSpPr>
          <p:cNvPr id="4" name="文本框 3"/>
          <p:cNvSpPr txBox="1"/>
          <p:nvPr/>
        </p:nvSpPr>
        <p:spPr>
          <a:xfrm>
            <a:off x="7392670" y="2759710"/>
            <a:ext cx="4311650" cy="3914775"/>
          </a:xfrm>
          <a:prstGeom prst="rect">
            <a:avLst/>
          </a:prstGeom>
          <a:noFill/>
        </p:spPr>
        <p:txBody>
          <a:bodyPr wrap="square" rtlCol="0">
            <a:noAutofit/>
          </a:bodyPr>
          <a:p>
            <a:r>
              <a:rPr lang="zh-CN" altLang="en-US"/>
              <a:t>波峰与其之后相邻最近的波谷之间的时间差为跑步滞空</a:t>
            </a:r>
            <a:r>
              <a:rPr lang="zh-CN" altLang="en-US"/>
              <a:t>时间。</a:t>
            </a:r>
            <a:endParaRPr lang="zh-CN" altLang="en-US"/>
          </a:p>
          <a:p>
            <a:endParaRPr lang="zh-CN" altLang="en-US"/>
          </a:p>
          <a:p>
            <a:endParaRPr lang="zh-CN" altLang="en-US"/>
          </a:p>
          <a:p>
            <a:r>
              <a:rPr lang="zh-CN" altLang="en-US"/>
              <a:t>点击</a:t>
            </a:r>
            <a:r>
              <a:rPr lang="en-US" altLang="zh-CN"/>
              <a:t>“</a:t>
            </a:r>
            <a:r>
              <a:rPr lang="zh-CN" altLang="en-US"/>
              <a:t>滞空时间</a:t>
            </a:r>
            <a:r>
              <a:rPr lang="en-US" altLang="zh-CN"/>
              <a:t>”</a:t>
            </a:r>
            <a:r>
              <a:rPr lang="zh-CN" altLang="en-US"/>
              <a:t>按钮，将对应数据</a:t>
            </a:r>
            <a:r>
              <a:rPr lang="zh-CN" altLang="en-US"/>
              <a:t>可视化</a:t>
            </a:r>
            <a:endParaRPr lang="zh-CN" altLang="en-US"/>
          </a:p>
        </p:txBody>
      </p:sp>
      <p:pic>
        <p:nvPicPr>
          <p:cNvPr id="5" name="图片 4"/>
          <p:cNvPicPr>
            <a:picLocks noChangeAspect="1"/>
          </p:cNvPicPr>
          <p:nvPr>
            <p:custDataLst>
              <p:tags r:id="rId3"/>
            </p:custDataLst>
          </p:nvPr>
        </p:nvPicPr>
        <p:blipFill>
          <a:blip r:embed="rId4"/>
          <a:stretch>
            <a:fillRect/>
          </a:stretch>
        </p:blipFill>
        <p:spPr>
          <a:xfrm>
            <a:off x="379730" y="1745615"/>
            <a:ext cx="6896100" cy="3930650"/>
          </a:xfrm>
          <a:prstGeom prst="rect">
            <a:avLst/>
          </a:prstGeom>
        </p:spPr>
      </p:pic>
      <p:grpSp>
        <p:nvGrpSpPr>
          <p:cNvPr id="6" name="组合 5"/>
          <p:cNvGrpSpPr/>
          <p:nvPr/>
        </p:nvGrpSpPr>
        <p:grpSpPr>
          <a:xfrm>
            <a:off x="0" y="0"/>
            <a:ext cx="12192000" cy="528320"/>
            <a:chOff x="0" y="3648"/>
            <a:chExt cx="19200" cy="1008"/>
          </a:xfrm>
        </p:grpSpPr>
        <p:sp>
          <p:nvSpPr>
            <p:cNvPr id="7" name="矩形 6"/>
            <p:cNvSpPr/>
            <p:nvPr>
              <p:custDataLst>
                <p:tags r:id="rId5"/>
              </p:custDataLst>
            </p:nvPr>
          </p:nvSpPr>
          <p:spPr>
            <a:xfrm>
              <a:off x="0" y="3648"/>
              <a:ext cx="19200" cy="1008"/>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8" name="对角圆角矩形 7"/>
            <p:cNvSpPr/>
            <p:nvPr>
              <p:custDataLst>
                <p:tags r:id="rId6"/>
              </p:custDataLst>
            </p:nvPr>
          </p:nvSpPr>
          <p:spPr>
            <a:xfrm>
              <a:off x="7141" y="3792"/>
              <a:ext cx="3656" cy="792"/>
            </a:xfrm>
            <a:prstGeom prst="round2Diag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7"/>
              </p:custDataLst>
            </p:nvPr>
          </p:nvSpPr>
          <p:spPr>
            <a:xfrm>
              <a:off x="533" y="3842"/>
              <a:ext cx="2867" cy="703"/>
            </a:xfrm>
            <a:prstGeom prst="rect">
              <a:avLst/>
            </a:prstGeom>
            <a:noFill/>
          </p:spPr>
          <p:txBody>
            <a:bodyPr wrap="square" rtlCol="0">
              <a:spAutoFit/>
            </a:bodyPr>
            <a:p>
              <a:r>
                <a:rPr lang="zh-CN" altLang="en-US" dirty="0">
                  <a:solidFill>
                    <a:schemeClr val="tx1">
                      <a:lumMod val="65000"/>
                      <a:lumOff val="35000"/>
                    </a:schemeClr>
                  </a:solidFill>
                  <a:latin typeface="+mn-ea"/>
                  <a:sym typeface="+mn-ea"/>
                </a:rPr>
                <a:t>数据获取与滤波</a:t>
              </a:r>
              <a:endParaRPr lang="zh-CN" altLang="en-US" dirty="0">
                <a:solidFill>
                  <a:schemeClr val="tx1">
                    <a:lumMod val="65000"/>
                    <a:lumOff val="35000"/>
                  </a:schemeClr>
                </a:solidFill>
                <a:latin typeface="+mn-ea"/>
                <a:sym typeface="+mn-ea"/>
              </a:endParaRPr>
            </a:p>
          </p:txBody>
        </p:sp>
        <p:sp>
          <p:nvSpPr>
            <p:cNvPr id="10" name="文本框 9"/>
            <p:cNvSpPr txBox="1"/>
            <p:nvPr>
              <p:custDataLst>
                <p:tags r:id="rId8"/>
              </p:custDataLst>
            </p:nvPr>
          </p:nvSpPr>
          <p:spPr>
            <a:xfrm>
              <a:off x="4159" y="3882"/>
              <a:ext cx="3429" cy="703"/>
            </a:xfrm>
            <a:prstGeom prst="rect">
              <a:avLst/>
            </a:prstGeom>
            <a:noFill/>
          </p:spPr>
          <p:txBody>
            <a:bodyPr wrap="square" rtlCol="0">
              <a:spAutoFit/>
            </a:bodyPr>
            <a:p>
              <a:r>
                <a:rPr lang="zh-CN" altLang="en-US">
                  <a:solidFill>
                    <a:schemeClr val="tx1">
                      <a:lumMod val="65000"/>
                      <a:lumOff val="35000"/>
                    </a:schemeClr>
                  </a:solidFill>
                </a:rPr>
                <a:t>特征点采集</a:t>
              </a:r>
              <a:endParaRPr lang="zh-CN" altLang="en-US">
                <a:solidFill>
                  <a:schemeClr val="tx1">
                    <a:lumMod val="65000"/>
                    <a:lumOff val="35000"/>
                  </a:schemeClr>
                </a:solidFill>
              </a:endParaRPr>
            </a:p>
          </p:txBody>
        </p:sp>
        <p:sp>
          <p:nvSpPr>
            <p:cNvPr id="11" name="文本框 10"/>
            <p:cNvSpPr txBox="1"/>
            <p:nvPr>
              <p:custDataLst>
                <p:tags r:id="rId9"/>
              </p:custDataLst>
            </p:nvPr>
          </p:nvSpPr>
          <p:spPr>
            <a:xfrm>
              <a:off x="7990" y="3882"/>
              <a:ext cx="3135" cy="703"/>
            </a:xfrm>
            <a:prstGeom prst="rect">
              <a:avLst/>
            </a:prstGeom>
            <a:noFill/>
          </p:spPr>
          <p:txBody>
            <a:bodyPr wrap="square" rtlCol="0">
              <a:spAutoFit/>
            </a:bodyPr>
            <a:p>
              <a:pPr algn="l">
                <a:buClrTx/>
                <a:buSzTx/>
                <a:buFontTx/>
              </a:pPr>
              <a:r>
                <a:rPr lang="zh-CN" altLang="en-US" b="1">
                  <a:solidFill>
                    <a:schemeClr val="bg1"/>
                  </a:solidFill>
                </a:rPr>
                <a:t>步态计算</a:t>
              </a:r>
              <a:endParaRPr lang="zh-CN" altLang="en-US" b="1">
                <a:solidFill>
                  <a:schemeClr val="bg1"/>
                </a:solidFill>
              </a:endParaRPr>
            </a:p>
          </p:txBody>
        </p:sp>
      </p:gr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 name="图片 2" descr="北京体育大学logo含校名"/>
          <p:cNvPicPr>
            <a:picLocks noChangeAspect="1"/>
          </p:cNvPicPr>
          <p:nvPr>
            <p:custDataLst>
              <p:tags r:id="rId1"/>
            </p:custDataLst>
          </p:nvPr>
        </p:nvPicPr>
        <p:blipFill>
          <a:blip r:embed="rId2"/>
          <a:srcRect t="17239" b="20498"/>
          <a:stretch>
            <a:fillRect/>
          </a:stretch>
        </p:blipFill>
        <p:spPr>
          <a:xfrm>
            <a:off x="9882505" y="6074410"/>
            <a:ext cx="2143760" cy="667385"/>
          </a:xfrm>
          <a:prstGeom prst="rect">
            <a:avLst/>
          </a:prstGeom>
        </p:spPr>
      </p:pic>
      <p:sp>
        <p:nvSpPr>
          <p:cNvPr id="4" name="文本框 3"/>
          <p:cNvSpPr txBox="1"/>
          <p:nvPr/>
        </p:nvSpPr>
        <p:spPr>
          <a:xfrm>
            <a:off x="6521450" y="2319020"/>
            <a:ext cx="5288915" cy="3914775"/>
          </a:xfrm>
          <a:prstGeom prst="rect">
            <a:avLst/>
          </a:prstGeom>
          <a:noFill/>
        </p:spPr>
        <p:txBody>
          <a:bodyPr wrap="square" rtlCol="0">
            <a:noAutofit/>
          </a:bodyPr>
          <a:p>
            <a:r>
              <a:rPr lang="zh-CN" altLang="en-US"/>
              <a:t>根据预先确定的波谷位置信息，计算步长数据。</a:t>
            </a:r>
            <a:endParaRPr lang="zh-CN" altLang="en-US"/>
          </a:p>
          <a:p>
            <a:endParaRPr lang="zh-CN" altLang="en-US"/>
          </a:p>
          <a:p>
            <a:endParaRPr lang="zh-CN" altLang="en-US"/>
          </a:p>
          <a:p>
            <a:endParaRPr lang="zh-CN" altLang="en-US"/>
          </a:p>
          <a:p>
            <a:r>
              <a:rPr lang="zh-CN" altLang="en-US"/>
              <a:t>遍历存储波谷位置索引的向量，对于每一对相邻的波谷，计算其对应位置的差值，即步长，然后将这些步长数据存储在一个向量中。</a:t>
            </a:r>
            <a:endParaRPr lang="zh-CN" altLang="en-US"/>
          </a:p>
        </p:txBody>
      </p:sp>
      <p:pic>
        <p:nvPicPr>
          <p:cNvPr id="2" name="图片 1"/>
          <p:cNvPicPr>
            <a:picLocks noChangeAspect="1"/>
          </p:cNvPicPr>
          <p:nvPr>
            <p:custDataLst>
              <p:tags r:id="rId3"/>
            </p:custDataLst>
          </p:nvPr>
        </p:nvPicPr>
        <p:blipFill>
          <a:blip r:embed="rId4"/>
          <a:stretch>
            <a:fillRect/>
          </a:stretch>
        </p:blipFill>
        <p:spPr>
          <a:xfrm>
            <a:off x="609600" y="2414905"/>
            <a:ext cx="5911850" cy="2131695"/>
          </a:xfrm>
          <a:prstGeom prst="rect">
            <a:avLst/>
          </a:prstGeom>
        </p:spPr>
      </p:pic>
      <p:grpSp>
        <p:nvGrpSpPr>
          <p:cNvPr id="6" name="组合 5"/>
          <p:cNvGrpSpPr/>
          <p:nvPr/>
        </p:nvGrpSpPr>
        <p:grpSpPr>
          <a:xfrm>
            <a:off x="0" y="0"/>
            <a:ext cx="12192000" cy="528320"/>
            <a:chOff x="0" y="3648"/>
            <a:chExt cx="19200" cy="1008"/>
          </a:xfrm>
        </p:grpSpPr>
        <p:sp>
          <p:nvSpPr>
            <p:cNvPr id="7" name="矩形 6"/>
            <p:cNvSpPr/>
            <p:nvPr>
              <p:custDataLst>
                <p:tags r:id="rId5"/>
              </p:custDataLst>
            </p:nvPr>
          </p:nvSpPr>
          <p:spPr>
            <a:xfrm>
              <a:off x="0" y="3648"/>
              <a:ext cx="19200" cy="1008"/>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8" name="对角圆角矩形 7"/>
            <p:cNvSpPr/>
            <p:nvPr>
              <p:custDataLst>
                <p:tags r:id="rId6"/>
              </p:custDataLst>
            </p:nvPr>
          </p:nvSpPr>
          <p:spPr>
            <a:xfrm>
              <a:off x="7141" y="3792"/>
              <a:ext cx="3656" cy="792"/>
            </a:xfrm>
            <a:prstGeom prst="round2Diag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7"/>
              </p:custDataLst>
            </p:nvPr>
          </p:nvSpPr>
          <p:spPr>
            <a:xfrm>
              <a:off x="533" y="3842"/>
              <a:ext cx="2867" cy="703"/>
            </a:xfrm>
            <a:prstGeom prst="rect">
              <a:avLst/>
            </a:prstGeom>
            <a:noFill/>
          </p:spPr>
          <p:txBody>
            <a:bodyPr wrap="square" rtlCol="0">
              <a:spAutoFit/>
            </a:bodyPr>
            <a:p>
              <a:r>
                <a:rPr lang="zh-CN" altLang="en-US" dirty="0">
                  <a:solidFill>
                    <a:schemeClr val="tx1">
                      <a:lumMod val="65000"/>
                      <a:lumOff val="35000"/>
                    </a:schemeClr>
                  </a:solidFill>
                  <a:latin typeface="+mn-ea"/>
                  <a:sym typeface="+mn-ea"/>
                </a:rPr>
                <a:t>数据获取与滤波</a:t>
              </a:r>
              <a:endParaRPr lang="zh-CN" altLang="en-US" dirty="0">
                <a:solidFill>
                  <a:schemeClr val="tx1">
                    <a:lumMod val="65000"/>
                    <a:lumOff val="35000"/>
                  </a:schemeClr>
                </a:solidFill>
                <a:latin typeface="+mn-ea"/>
                <a:sym typeface="+mn-ea"/>
              </a:endParaRPr>
            </a:p>
          </p:txBody>
        </p:sp>
        <p:sp>
          <p:nvSpPr>
            <p:cNvPr id="10" name="文本框 9"/>
            <p:cNvSpPr txBox="1"/>
            <p:nvPr>
              <p:custDataLst>
                <p:tags r:id="rId8"/>
              </p:custDataLst>
            </p:nvPr>
          </p:nvSpPr>
          <p:spPr>
            <a:xfrm>
              <a:off x="4159" y="3882"/>
              <a:ext cx="3429" cy="703"/>
            </a:xfrm>
            <a:prstGeom prst="rect">
              <a:avLst/>
            </a:prstGeom>
            <a:noFill/>
          </p:spPr>
          <p:txBody>
            <a:bodyPr wrap="square" rtlCol="0">
              <a:spAutoFit/>
            </a:bodyPr>
            <a:p>
              <a:r>
                <a:rPr lang="zh-CN" altLang="en-US">
                  <a:solidFill>
                    <a:schemeClr val="tx1">
                      <a:lumMod val="65000"/>
                      <a:lumOff val="35000"/>
                    </a:schemeClr>
                  </a:solidFill>
                </a:rPr>
                <a:t>特征点采集</a:t>
              </a:r>
              <a:endParaRPr lang="zh-CN" altLang="en-US">
                <a:solidFill>
                  <a:schemeClr val="tx1">
                    <a:lumMod val="65000"/>
                    <a:lumOff val="35000"/>
                  </a:schemeClr>
                </a:solidFill>
              </a:endParaRPr>
            </a:p>
          </p:txBody>
        </p:sp>
        <p:sp>
          <p:nvSpPr>
            <p:cNvPr id="11" name="文本框 10"/>
            <p:cNvSpPr txBox="1"/>
            <p:nvPr>
              <p:custDataLst>
                <p:tags r:id="rId9"/>
              </p:custDataLst>
            </p:nvPr>
          </p:nvSpPr>
          <p:spPr>
            <a:xfrm>
              <a:off x="7990" y="3882"/>
              <a:ext cx="3135" cy="703"/>
            </a:xfrm>
            <a:prstGeom prst="rect">
              <a:avLst/>
            </a:prstGeom>
            <a:noFill/>
          </p:spPr>
          <p:txBody>
            <a:bodyPr wrap="square" rtlCol="0">
              <a:spAutoFit/>
            </a:bodyPr>
            <a:p>
              <a:pPr algn="l">
                <a:buClrTx/>
                <a:buSzTx/>
                <a:buFontTx/>
              </a:pPr>
              <a:r>
                <a:rPr lang="zh-CN" altLang="en-US" b="1">
                  <a:solidFill>
                    <a:schemeClr val="bg1"/>
                  </a:solidFill>
                </a:rPr>
                <a:t>步态计算</a:t>
              </a:r>
              <a:endParaRPr lang="zh-CN" altLang="en-US" b="1">
                <a:solidFill>
                  <a:schemeClr val="bg1"/>
                </a:solidFill>
              </a:endParaRPr>
            </a:p>
          </p:txBody>
        </p:sp>
      </p:gr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 name="图片 2" descr="北京体育大学logo含校名"/>
          <p:cNvPicPr>
            <a:picLocks noChangeAspect="1"/>
          </p:cNvPicPr>
          <p:nvPr>
            <p:custDataLst>
              <p:tags r:id="rId1"/>
            </p:custDataLst>
          </p:nvPr>
        </p:nvPicPr>
        <p:blipFill>
          <a:blip r:embed="rId2"/>
          <a:srcRect t="17239" b="20498"/>
          <a:stretch>
            <a:fillRect/>
          </a:stretch>
        </p:blipFill>
        <p:spPr>
          <a:xfrm>
            <a:off x="9882505" y="6074410"/>
            <a:ext cx="2143760" cy="667385"/>
          </a:xfrm>
          <a:prstGeom prst="rect">
            <a:avLst/>
          </a:prstGeom>
        </p:spPr>
      </p:pic>
      <p:sp>
        <p:nvSpPr>
          <p:cNvPr id="4" name="文本框 3"/>
          <p:cNvSpPr txBox="1"/>
          <p:nvPr/>
        </p:nvSpPr>
        <p:spPr>
          <a:xfrm>
            <a:off x="7275830" y="2222500"/>
            <a:ext cx="4534535" cy="3914775"/>
          </a:xfrm>
          <a:prstGeom prst="rect">
            <a:avLst/>
          </a:prstGeom>
          <a:noFill/>
        </p:spPr>
        <p:txBody>
          <a:bodyPr wrap="square" rtlCol="0">
            <a:noAutofit/>
          </a:bodyPr>
          <a:p>
            <a:r>
              <a:rPr lang="zh-CN" altLang="en-US"/>
              <a:t>两个相邻波谷之间对应的距离差即为跑步</a:t>
            </a:r>
            <a:r>
              <a:rPr lang="zh-CN" altLang="en-US"/>
              <a:t>步长。</a:t>
            </a:r>
            <a:endParaRPr lang="zh-CN" altLang="en-US"/>
          </a:p>
          <a:p>
            <a:endParaRPr lang="zh-CN" altLang="en-US"/>
          </a:p>
          <a:p>
            <a:endParaRPr lang="zh-CN" altLang="en-US"/>
          </a:p>
          <a:p>
            <a:endParaRPr lang="zh-CN" altLang="en-US"/>
          </a:p>
          <a:p>
            <a:endParaRPr lang="zh-CN" altLang="en-US"/>
          </a:p>
          <a:p>
            <a:r>
              <a:rPr lang="zh-CN" altLang="en-US"/>
              <a:t>点击</a:t>
            </a:r>
            <a:r>
              <a:rPr lang="en-US" altLang="zh-CN"/>
              <a:t>“</a:t>
            </a:r>
            <a:r>
              <a:rPr lang="zh-CN" altLang="en-US"/>
              <a:t>步长</a:t>
            </a:r>
            <a:r>
              <a:rPr lang="en-US" altLang="zh-CN"/>
              <a:t>”</a:t>
            </a:r>
            <a:r>
              <a:rPr lang="zh-CN" altLang="en-US"/>
              <a:t>按钮，可视化步长</a:t>
            </a:r>
            <a:r>
              <a:rPr lang="zh-CN" altLang="en-US"/>
              <a:t>数据。</a:t>
            </a:r>
            <a:endParaRPr lang="zh-CN" altLang="en-US"/>
          </a:p>
        </p:txBody>
      </p:sp>
      <p:pic>
        <p:nvPicPr>
          <p:cNvPr id="5" name="图片 4"/>
          <p:cNvPicPr>
            <a:picLocks noChangeAspect="1"/>
          </p:cNvPicPr>
          <p:nvPr>
            <p:custDataLst>
              <p:tags r:id="rId3"/>
            </p:custDataLst>
          </p:nvPr>
        </p:nvPicPr>
        <p:blipFill>
          <a:blip r:embed="rId4"/>
          <a:stretch>
            <a:fillRect/>
          </a:stretch>
        </p:blipFill>
        <p:spPr>
          <a:xfrm>
            <a:off x="386080" y="1721485"/>
            <a:ext cx="6813550" cy="3917950"/>
          </a:xfrm>
          <a:prstGeom prst="rect">
            <a:avLst/>
          </a:prstGeom>
        </p:spPr>
      </p:pic>
      <p:grpSp>
        <p:nvGrpSpPr>
          <p:cNvPr id="6" name="组合 5"/>
          <p:cNvGrpSpPr/>
          <p:nvPr/>
        </p:nvGrpSpPr>
        <p:grpSpPr>
          <a:xfrm>
            <a:off x="0" y="0"/>
            <a:ext cx="12192000" cy="528320"/>
            <a:chOff x="0" y="3648"/>
            <a:chExt cx="19200" cy="1008"/>
          </a:xfrm>
        </p:grpSpPr>
        <p:sp>
          <p:nvSpPr>
            <p:cNvPr id="7" name="矩形 6"/>
            <p:cNvSpPr/>
            <p:nvPr>
              <p:custDataLst>
                <p:tags r:id="rId5"/>
              </p:custDataLst>
            </p:nvPr>
          </p:nvSpPr>
          <p:spPr>
            <a:xfrm>
              <a:off x="0" y="3648"/>
              <a:ext cx="19200" cy="1008"/>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8" name="对角圆角矩形 7"/>
            <p:cNvSpPr/>
            <p:nvPr>
              <p:custDataLst>
                <p:tags r:id="rId6"/>
              </p:custDataLst>
            </p:nvPr>
          </p:nvSpPr>
          <p:spPr>
            <a:xfrm>
              <a:off x="7141" y="3792"/>
              <a:ext cx="3656" cy="792"/>
            </a:xfrm>
            <a:prstGeom prst="round2Diag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7"/>
              </p:custDataLst>
            </p:nvPr>
          </p:nvSpPr>
          <p:spPr>
            <a:xfrm>
              <a:off x="533" y="3842"/>
              <a:ext cx="2867" cy="703"/>
            </a:xfrm>
            <a:prstGeom prst="rect">
              <a:avLst/>
            </a:prstGeom>
            <a:noFill/>
          </p:spPr>
          <p:txBody>
            <a:bodyPr wrap="square" rtlCol="0">
              <a:spAutoFit/>
            </a:bodyPr>
            <a:p>
              <a:r>
                <a:rPr lang="zh-CN" altLang="en-US" dirty="0">
                  <a:solidFill>
                    <a:schemeClr val="tx1">
                      <a:lumMod val="65000"/>
                      <a:lumOff val="35000"/>
                    </a:schemeClr>
                  </a:solidFill>
                  <a:latin typeface="+mn-ea"/>
                  <a:sym typeface="+mn-ea"/>
                </a:rPr>
                <a:t>数据获取与滤波</a:t>
              </a:r>
              <a:endParaRPr lang="zh-CN" altLang="en-US" dirty="0">
                <a:solidFill>
                  <a:schemeClr val="tx1">
                    <a:lumMod val="65000"/>
                    <a:lumOff val="35000"/>
                  </a:schemeClr>
                </a:solidFill>
                <a:latin typeface="+mn-ea"/>
                <a:sym typeface="+mn-ea"/>
              </a:endParaRPr>
            </a:p>
          </p:txBody>
        </p:sp>
        <p:sp>
          <p:nvSpPr>
            <p:cNvPr id="10" name="文本框 9"/>
            <p:cNvSpPr txBox="1"/>
            <p:nvPr>
              <p:custDataLst>
                <p:tags r:id="rId8"/>
              </p:custDataLst>
            </p:nvPr>
          </p:nvSpPr>
          <p:spPr>
            <a:xfrm>
              <a:off x="4159" y="3882"/>
              <a:ext cx="3429" cy="703"/>
            </a:xfrm>
            <a:prstGeom prst="rect">
              <a:avLst/>
            </a:prstGeom>
            <a:noFill/>
          </p:spPr>
          <p:txBody>
            <a:bodyPr wrap="square" rtlCol="0">
              <a:spAutoFit/>
            </a:bodyPr>
            <a:p>
              <a:r>
                <a:rPr lang="zh-CN" altLang="en-US">
                  <a:solidFill>
                    <a:schemeClr val="tx1">
                      <a:lumMod val="65000"/>
                      <a:lumOff val="35000"/>
                    </a:schemeClr>
                  </a:solidFill>
                </a:rPr>
                <a:t>特征点采集</a:t>
              </a:r>
              <a:endParaRPr lang="zh-CN" altLang="en-US">
                <a:solidFill>
                  <a:schemeClr val="tx1">
                    <a:lumMod val="65000"/>
                    <a:lumOff val="35000"/>
                  </a:schemeClr>
                </a:solidFill>
              </a:endParaRPr>
            </a:p>
          </p:txBody>
        </p:sp>
        <p:sp>
          <p:nvSpPr>
            <p:cNvPr id="11" name="文本框 10"/>
            <p:cNvSpPr txBox="1"/>
            <p:nvPr>
              <p:custDataLst>
                <p:tags r:id="rId9"/>
              </p:custDataLst>
            </p:nvPr>
          </p:nvSpPr>
          <p:spPr>
            <a:xfrm>
              <a:off x="7990" y="3882"/>
              <a:ext cx="3135" cy="703"/>
            </a:xfrm>
            <a:prstGeom prst="rect">
              <a:avLst/>
            </a:prstGeom>
            <a:noFill/>
          </p:spPr>
          <p:txBody>
            <a:bodyPr wrap="square" rtlCol="0">
              <a:spAutoFit/>
            </a:bodyPr>
            <a:p>
              <a:pPr algn="l">
                <a:buClrTx/>
                <a:buSzTx/>
                <a:buFontTx/>
              </a:pPr>
              <a:r>
                <a:rPr lang="zh-CN" altLang="en-US" b="1">
                  <a:solidFill>
                    <a:schemeClr val="bg1"/>
                  </a:solidFill>
                </a:rPr>
                <a:t>步态计算</a:t>
              </a:r>
              <a:endParaRPr lang="zh-CN" altLang="en-US" b="1">
                <a:solidFill>
                  <a:schemeClr val="bg1"/>
                </a:solidFill>
              </a:endParaRPr>
            </a:p>
          </p:txBody>
        </p:sp>
      </p:gr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 name="图片 2" descr="北京体育大学logo含校名"/>
          <p:cNvPicPr>
            <a:picLocks noChangeAspect="1"/>
          </p:cNvPicPr>
          <p:nvPr>
            <p:custDataLst>
              <p:tags r:id="rId1"/>
            </p:custDataLst>
          </p:nvPr>
        </p:nvPicPr>
        <p:blipFill>
          <a:blip r:embed="rId2"/>
          <a:srcRect t="17239" b="20498"/>
          <a:stretch>
            <a:fillRect/>
          </a:stretch>
        </p:blipFill>
        <p:spPr>
          <a:xfrm>
            <a:off x="9882505" y="6074410"/>
            <a:ext cx="2143760" cy="667385"/>
          </a:xfrm>
          <a:prstGeom prst="rect">
            <a:avLst/>
          </a:prstGeom>
        </p:spPr>
      </p:pic>
      <p:sp>
        <p:nvSpPr>
          <p:cNvPr id="4" name="文本框 3"/>
          <p:cNvSpPr txBox="1"/>
          <p:nvPr/>
        </p:nvSpPr>
        <p:spPr>
          <a:xfrm>
            <a:off x="7565390" y="2827020"/>
            <a:ext cx="4534535" cy="3914775"/>
          </a:xfrm>
          <a:prstGeom prst="rect">
            <a:avLst/>
          </a:prstGeom>
          <a:noFill/>
        </p:spPr>
        <p:txBody>
          <a:bodyPr wrap="square" rtlCol="0">
            <a:noAutofit/>
          </a:bodyPr>
          <a:p>
            <a:r>
              <a:rPr lang="zh-CN" altLang="en-US"/>
              <a:t>步时</a:t>
            </a:r>
            <a:r>
              <a:rPr lang="en-US" altLang="zh-CN"/>
              <a:t>=</a:t>
            </a:r>
            <a:r>
              <a:rPr lang="zh-CN" altLang="en-US"/>
              <a:t>触地时间</a:t>
            </a:r>
            <a:r>
              <a:rPr lang="en-US" altLang="zh-CN"/>
              <a:t>+</a:t>
            </a:r>
            <a:r>
              <a:rPr lang="zh-CN" altLang="en-US"/>
              <a:t>滞空</a:t>
            </a:r>
            <a:r>
              <a:rPr lang="zh-CN" altLang="en-US"/>
              <a:t>时间</a:t>
            </a:r>
            <a:endParaRPr lang="zh-CN" altLang="en-US"/>
          </a:p>
          <a:p>
            <a:endParaRPr lang="zh-CN" altLang="en-US"/>
          </a:p>
          <a:p>
            <a:r>
              <a:rPr lang="zh-CN" altLang="en-US"/>
              <a:t>点击</a:t>
            </a:r>
            <a:r>
              <a:rPr lang="en-US" altLang="zh-CN"/>
              <a:t>“</a:t>
            </a:r>
            <a:r>
              <a:rPr lang="zh-CN" altLang="en-US"/>
              <a:t>步时</a:t>
            </a:r>
            <a:r>
              <a:rPr lang="en-US" altLang="zh-CN"/>
              <a:t>”</a:t>
            </a:r>
            <a:r>
              <a:rPr lang="zh-CN" altLang="en-US"/>
              <a:t>按钮，可视化步时</a:t>
            </a:r>
            <a:r>
              <a:rPr lang="zh-CN" altLang="en-US"/>
              <a:t>数据</a:t>
            </a:r>
            <a:endParaRPr lang="zh-CN" altLang="en-US"/>
          </a:p>
        </p:txBody>
      </p:sp>
      <p:pic>
        <p:nvPicPr>
          <p:cNvPr id="2" name="图片 1"/>
          <p:cNvPicPr>
            <a:picLocks noChangeAspect="1"/>
          </p:cNvPicPr>
          <p:nvPr>
            <p:custDataLst>
              <p:tags r:id="rId3"/>
            </p:custDataLst>
          </p:nvPr>
        </p:nvPicPr>
        <p:blipFill>
          <a:blip r:embed="rId4"/>
          <a:stretch>
            <a:fillRect/>
          </a:stretch>
        </p:blipFill>
        <p:spPr>
          <a:xfrm>
            <a:off x="424180" y="1654175"/>
            <a:ext cx="6851650" cy="3949700"/>
          </a:xfrm>
          <a:prstGeom prst="rect">
            <a:avLst/>
          </a:prstGeom>
        </p:spPr>
      </p:pic>
      <p:grpSp>
        <p:nvGrpSpPr>
          <p:cNvPr id="6" name="组合 5"/>
          <p:cNvGrpSpPr/>
          <p:nvPr/>
        </p:nvGrpSpPr>
        <p:grpSpPr>
          <a:xfrm>
            <a:off x="0" y="0"/>
            <a:ext cx="12192000" cy="528320"/>
            <a:chOff x="0" y="3648"/>
            <a:chExt cx="19200" cy="1008"/>
          </a:xfrm>
        </p:grpSpPr>
        <p:sp>
          <p:nvSpPr>
            <p:cNvPr id="7" name="矩形 6"/>
            <p:cNvSpPr/>
            <p:nvPr>
              <p:custDataLst>
                <p:tags r:id="rId5"/>
              </p:custDataLst>
            </p:nvPr>
          </p:nvSpPr>
          <p:spPr>
            <a:xfrm>
              <a:off x="0" y="3648"/>
              <a:ext cx="19200" cy="1008"/>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8" name="对角圆角矩形 7"/>
            <p:cNvSpPr/>
            <p:nvPr>
              <p:custDataLst>
                <p:tags r:id="rId6"/>
              </p:custDataLst>
            </p:nvPr>
          </p:nvSpPr>
          <p:spPr>
            <a:xfrm>
              <a:off x="7141" y="3792"/>
              <a:ext cx="3656" cy="792"/>
            </a:xfrm>
            <a:prstGeom prst="round2Diag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7"/>
              </p:custDataLst>
            </p:nvPr>
          </p:nvSpPr>
          <p:spPr>
            <a:xfrm>
              <a:off x="533" y="3842"/>
              <a:ext cx="2867" cy="703"/>
            </a:xfrm>
            <a:prstGeom prst="rect">
              <a:avLst/>
            </a:prstGeom>
            <a:noFill/>
          </p:spPr>
          <p:txBody>
            <a:bodyPr wrap="square" rtlCol="0">
              <a:spAutoFit/>
            </a:bodyPr>
            <a:p>
              <a:r>
                <a:rPr lang="zh-CN" altLang="en-US" dirty="0">
                  <a:solidFill>
                    <a:schemeClr val="tx1">
                      <a:lumMod val="65000"/>
                      <a:lumOff val="35000"/>
                    </a:schemeClr>
                  </a:solidFill>
                  <a:latin typeface="+mn-ea"/>
                  <a:sym typeface="+mn-ea"/>
                </a:rPr>
                <a:t>数据获取与滤波</a:t>
              </a:r>
              <a:endParaRPr lang="zh-CN" altLang="en-US" dirty="0">
                <a:solidFill>
                  <a:schemeClr val="tx1">
                    <a:lumMod val="65000"/>
                    <a:lumOff val="35000"/>
                  </a:schemeClr>
                </a:solidFill>
                <a:latin typeface="+mn-ea"/>
                <a:sym typeface="+mn-ea"/>
              </a:endParaRPr>
            </a:p>
          </p:txBody>
        </p:sp>
        <p:sp>
          <p:nvSpPr>
            <p:cNvPr id="10" name="文本框 9"/>
            <p:cNvSpPr txBox="1"/>
            <p:nvPr>
              <p:custDataLst>
                <p:tags r:id="rId8"/>
              </p:custDataLst>
            </p:nvPr>
          </p:nvSpPr>
          <p:spPr>
            <a:xfrm>
              <a:off x="4159" y="3882"/>
              <a:ext cx="3429" cy="703"/>
            </a:xfrm>
            <a:prstGeom prst="rect">
              <a:avLst/>
            </a:prstGeom>
            <a:noFill/>
          </p:spPr>
          <p:txBody>
            <a:bodyPr wrap="square" rtlCol="0">
              <a:spAutoFit/>
            </a:bodyPr>
            <a:p>
              <a:r>
                <a:rPr lang="zh-CN" altLang="en-US">
                  <a:solidFill>
                    <a:schemeClr val="tx1">
                      <a:lumMod val="65000"/>
                      <a:lumOff val="35000"/>
                    </a:schemeClr>
                  </a:solidFill>
                </a:rPr>
                <a:t>特征点采集</a:t>
              </a:r>
              <a:endParaRPr lang="zh-CN" altLang="en-US">
                <a:solidFill>
                  <a:schemeClr val="tx1">
                    <a:lumMod val="65000"/>
                    <a:lumOff val="35000"/>
                  </a:schemeClr>
                </a:solidFill>
              </a:endParaRPr>
            </a:p>
          </p:txBody>
        </p:sp>
        <p:sp>
          <p:nvSpPr>
            <p:cNvPr id="11" name="文本框 10"/>
            <p:cNvSpPr txBox="1"/>
            <p:nvPr>
              <p:custDataLst>
                <p:tags r:id="rId9"/>
              </p:custDataLst>
            </p:nvPr>
          </p:nvSpPr>
          <p:spPr>
            <a:xfrm>
              <a:off x="7990" y="3882"/>
              <a:ext cx="3135" cy="703"/>
            </a:xfrm>
            <a:prstGeom prst="rect">
              <a:avLst/>
            </a:prstGeom>
            <a:noFill/>
          </p:spPr>
          <p:txBody>
            <a:bodyPr wrap="square" rtlCol="0">
              <a:spAutoFit/>
            </a:bodyPr>
            <a:p>
              <a:pPr algn="l">
                <a:buClrTx/>
                <a:buSzTx/>
                <a:buFontTx/>
              </a:pPr>
              <a:r>
                <a:rPr lang="zh-CN" altLang="en-US" b="1">
                  <a:solidFill>
                    <a:schemeClr val="bg1"/>
                  </a:solidFill>
                </a:rPr>
                <a:t>步态计算</a:t>
              </a:r>
              <a:endParaRPr lang="zh-CN" altLang="en-US" b="1">
                <a:solidFill>
                  <a:schemeClr val="bg1"/>
                </a:solidFill>
              </a:endParaRPr>
            </a:p>
          </p:txBody>
        </p:sp>
      </p:gr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Users/21202/AppData/Local/Temp/picturecompress_20220429183413/output_1.jpgoutput_1"/>
          <p:cNvPicPr>
            <a:picLocks noChangeAspect="1"/>
          </p:cNvPicPr>
          <p:nvPr/>
        </p:nvPicPr>
        <p:blipFill>
          <a:blip r:embed="rId1">
            <a:lum bright="-30000" contrast="6000"/>
          </a:blip>
          <a:srcRect l="50968"/>
          <a:stretch>
            <a:fillRect/>
          </a:stretch>
        </p:blipFill>
        <p:spPr>
          <a:xfrm>
            <a:off x="0" y="0"/>
            <a:ext cx="4261485" cy="6858000"/>
          </a:xfrm>
          <a:prstGeom prst="rect">
            <a:avLst/>
          </a:prstGeom>
        </p:spPr>
      </p:pic>
      <p:sp>
        <p:nvSpPr>
          <p:cNvPr id="8" name="矩形 7"/>
          <p:cNvSpPr/>
          <p:nvPr/>
        </p:nvSpPr>
        <p:spPr>
          <a:xfrm>
            <a:off x="0" y="0"/>
            <a:ext cx="4261485" cy="685800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7167245" y="1704975"/>
            <a:ext cx="1654175" cy="523240"/>
          </a:xfrm>
          <a:prstGeom prst="rect">
            <a:avLst/>
          </a:prstGeom>
        </p:spPr>
        <p:txBody>
          <a:bodyPr wrap="none">
            <a:noAutofit/>
          </a:bodyPr>
          <a:lstStyle/>
          <a:p>
            <a:r>
              <a:rPr lang="zh-CN" altLang="en-US" sz="2800" b="1" dirty="0">
                <a:solidFill>
                  <a:srgbClr val="B00000"/>
                </a:solidFill>
                <a:latin typeface="+mn-ea"/>
              </a:rPr>
              <a:t>数据获取与</a:t>
            </a:r>
            <a:r>
              <a:rPr lang="zh-CN" altLang="en-US" sz="2800" b="1" dirty="0">
                <a:solidFill>
                  <a:srgbClr val="B00000"/>
                </a:solidFill>
                <a:latin typeface="+mn-ea"/>
              </a:rPr>
              <a:t>滤波</a:t>
            </a:r>
            <a:endParaRPr lang="zh-CN" altLang="en-US" sz="2800" b="1" dirty="0">
              <a:solidFill>
                <a:srgbClr val="B00000"/>
              </a:solidFill>
              <a:latin typeface="+mn-ea"/>
            </a:endParaRPr>
          </a:p>
        </p:txBody>
      </p:sp>
      <p:sp>
        <p:nvSpPr>
          <p:cNvPr id="38" name="矩形 37"/>
          <p:cNvSpPr/>
          <p:nvPr/>
        </p:nvSpPr>
        <p:spPr>
          <a:xfrm>
            <a:off x="7167527" y="3052851"/>
            <a:ext cx="1980029" cy="523220"/>
          </a:xfrm>
          <a:prstGeom prst="rect">
            <a:avLst/>
          </a:prstGeom>
        </p:spPr>
        <p:txBody>
          <a:bodyPr wrap="none">
            <a:noAutofit/>
          </a:bodyPr>
          <a:lstStyle/>
          <a:p>
            <a:r>
              <a:rPr lang="zh-CN" altLang="en-US" sz="2800" b="1" dirty="0">
                <a:solidFill>
                  <a:srgbClr val="B00000"/>
                </a:solidFill>
                <a:latin typeface="+mn-ea"/>
              </a:rPr>
              <a:t>特征点</a:t>
            </a:r>
            <a:r>
              <a:rPr lang="zh-CN" altLang="en-US" sz="2800" b="1" dirty="0">
                <a:solidFill>
                  <a:srgbClr val="B00000"/>
                </a:solidFill>
                <a:latin typeface="+mn-ea"/>
              </a:rPr>
              <a:t>采集</a:t>
            </a:r>
            <a:endParaRPr lang="zh-CN" altLang="en-US" sz="2800" b="1" dirty="0">
              <a:solidFill>
                <a:srgbClr val="B00000"/>
              </a:solidFill>
              <a:latin typeface="+mn-ea"/>
            </a:endParaRPr>
          </a:p>
        </p:txBody>
      </p:sp>
      <p:sp>
        <p:nvSpPr>
          <p:cNvPr id="39" name="矩形 38"/>
          <p:cNvSpPr/>
          <p:nvPr/>
        </p:nvSpPr>
        <p:spPr>
          <a:xfrm>
            <a:off x="7167527" y="4316042"/>
            <a:ext cx="2339102" cy="523220"/>
          </a:xfrm>
          <a:prstGeom prst="rect">
            <a:avLst/>
          </a:prstGeom>
        </p:spPr>
        <p:txBody>
          <a:bodyPr wrap="none">
            <a:noAutofit/>
          </a:bodyPr>
          <a:lstStyle/>
          <a:p>
            <a:r>
              <a:rPr lang="zh-CN" altLang="en-US" sz="2800" b="1" dirty="0">
                <a:solidFill>
                  <a:srgbClr val="B00000"/>
                </a:solidFill>
                <a:latin typeface="+mn-ea"/>
              </a:rPr>
              <a:t>步态计算</a:t>
            </a:r>
            <a:endParaRPr lang="zh-CN" altLang="en-US" sz="2800" b="1" dirty="0">
              <a:solidFill>
                <a:srgbClr val="B00000"/>
              </a:solidFill>
              <a:latin typeface="+mn-ea"/>
            </a:endParaRPr>
          </a:p>
        </p:txBody>
      </p:sp>
      <p:sp>
        <p:nvSpPr>
          <p:cNvPr id="34" name="矩形 33"/>
          <p:cNvSpPr/>
          <p:nvPr/>
        </p:nvSpPr>
        <p:spPr>
          <a:xfrm>
            <a:off x="6108255" y="2054469"/>
            <a:ext cx="817428" cy="25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8" name="文本框 17"/>
          <p:cNvSpPr txBox="1"/>
          <p:nvPr/>
        </p:nvSpPr>
        <p:spPr>
          <a:xfrm>
            <a:off x="6110447" y="1634468"/>
            <a:ext cx="813043" cy="769441"/>
          </a:xfrm>
          <a:prstGeom prst="rect">
            <a:avLst/>
          </a:prstGeom>
          <a:noFill/>
        </p:spPr>
        <p:txBody>
          <a:bodyPr wrap="none" rtlCol="0">
            <a:noAutofit/>
          </a:bodyPr>
          <a:lstStyle/>
          <a:p>
            <a:r>
              <a:rPr lang="en-US" altLang="zh-CN" sz="4400" b="1" dirty="0">
                <a:solidFill>
                  <a:schemeClr val="accent1"/>
                </a:solidFill>
              </a:rPr>
              <a:t>01</a:t>
            </a:r>
            <a:endParaRPr lang="zh-CN" altLang="en-US" sz="4400" b="1" dirty="0">
              <a:solidFill>
                <a:schemeClr val="accent1"/>
              </a:solidFill>
            </a:endParaRPr>
          </a:p>
        </p:txBody>
      </p:sp>
      <p:sp>
        <p:nvSpPr>
          <p:cNvPr id="57" name="矩形 56"/>
          <p:cNvSpPr/>
          <p:nvPr/>
        </p:nvSpPr>
        <p:spPr>
          <a:xfrm>
            <a:off x="6108255" y="3419856"/>
            <a:ext cx="817428" cy="25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58" name="文本框 57"/>
          <p:cNvSpPr txBox="1"/>
          <p:nvPr/>
        </p:nvSpPr>
        <p:spPr>
          <a:xfrm>
            <a:off x="6110447" y="2999855"/>
            <a:ext cx="813043" cy="769441"/>
          </a:xfrm>
          <a:prstGeom prst="rect">
            <a:avLst/>
          </a:prstGeom>
          <a:noFill/>
        </p:spPr>
        <p:txBody>
          <a:bodyPr wrap="none" rtlCol="0">
            <a:noAutofit/>
          </a:bodyPr>
          <a:lstStyle/>
          <a:p>
            <a:r>
              <a:rPr lang="en-US" altLang="zh-CN" sz="4400" b="1" dirty="0">
                <a:solidFill>
                  <a:schemeClr val="accent1"/>
                </a:solidFill>
              </a:rPr>
              <a:t>02</a:t>
            </a:r>
            <a:endParaRPr lang="zh-CN" altLang="en-US" sz="4400" b="1" dirty="0">
              <a:solidFill>
                <a:schemeClr val="accent1"/>
              </a:solidFill>
            </a:endParaRPr>
          </a:p>
        </p:txBody>
      </p:sp>
      <p:sp>
        <p:nvSpPr>
          <p:cNvPr id="59" name="矩形 58"/>
          <p:cNvSpPr/>
          <p:nvPr/>
        </p:nvSpPr>
        <p:spPr>
          <a:xfrm>
            <a:off x="6108255" y="4638558"/>
            <a:ext cx="817428" cy="25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60" name="文本框 59"/>
          <p:cNvSpPr txBox="1"/>
          <p:nvPr/>
        </p:nvSpPr>
        <p:spPr>
          <a:xfrm>
            <a:off x="6107907" y="4203317"/>
            <a:ext cx="813043" cy="769441"/>
          </a:xfrm>
          <a:prstGeom prst="rect">
            <a:avLst/>
          </a:prstGeom>
          <a:noFill/>
        </p:spPr>
        <p:txBody>
          <a:bodyPr wrap="none" rtlCol="0">
            <a:noAutofit/>
          </a:bodyPr>
          <a:lstStyle/>
          <a:p>
            <a:r>
              <a:rPr lang="en-US" altLang="zh-CN" sz="4400" b="1" dirty="0">
                <a:solidFill>
                  <a:schemeClr val="accent1"/>
                </a:solidFill>
              </a:rPr>
              <a:t>03</a:t>
            </a:r>
            <a:endParaRPr lang="zh-CN" altLang="en-US" sz="4400" b="1" dirty="0">
              <a:solidFill>
                <a:schemeClr val="accent1"/>
              </a:solidFill>
            </a:endParaRPr>
          </a:p>
        </p:txBody>
      </p:sp>
      <p:sp>
        <p:nvSpPr>
          <p:cNvPr id="2" name="矩形 1"/>
          <p:cNvSpPr/>
          <p:nvPr/>
        </p:nvSpPr>
        <p:spPr>
          <a:xfrm>
            <a:off x="0" y="0"/>
            <a:ext cx="4261485" cy="6858000"/>
          </a:xfrm>
          <a:prstGeom prst="rect">
            <a:avLst/>
          </a:prstGeom>
          <a:solidFill>
            <a:srgbClr val="B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612775" y="1969135"/>
            <a:ext cx="2967355" cy="2464435"/>
            <a:chOff x="893" y="3101"/>
            <a:chExt cx="4673" cy="3881"/>
          </a:xfrm>
        </p:grpSpPr>
        <p:sp>
          <p:nvSpPr>
            <p:cNvPr id="6" name="矩形 5"/>
            <p:cNvSpPr/>
            <p:nvPr/>
          </p:nvSpPr>
          <p:spPr>
            <a:xfrm>
              <a:off x="1075" y="3101"/>
              <a:ext cx="4309" cy="311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文本框 3"/>
            <p:cNvSpPr txBox="1"/>
            <p:nvPr/>
          </p:nvSpPr>
          <p:spPr>
            <a:xfrm>
              <a:off x="893" y="3767"/>
              <a:ext cx="4673" cy="1599"/>
            </a:xfrm>
            <a:prstGeom prst="rect">
              <a:avLst/>
            </a:prstGeom>
            <a:noFill/>
            <a:ln>
              <a:noFill/>
            </a:ln>
          </p:spPr>
          <p:txBody>
            <a:bodyPr wrap="square" rtlCol="0">
              <a:noAutofit/>
            </a:bodyPr>
            <a:lstStyle/>
            <a:p>
              <a:pPr algn="ctr"/>
              <a:r>
                <a:rPr lang="zh-CN" altLang="en-US" sz="6000" b="1" dirty="0">
                  <a:solidFill>
                    <a:schemeClr val="bg1"/>
                  </a:solidFill>
                  <a:latin typeface="+mn-ea"/>
                  <a:cs typeface="Arial" panose="020B0604020202020204" pitchFamily="34" charset="0"/>
                </a:rPr>
                <a:t>目录</a:t>
              </a:r>
              <a:endParaRPr lang="zh-CN" altLang="en-US" sz="6000" b="1" dirty="0">
                <a:solidFill>
                  <a:schemeClr val="bg1"/>
                </a:solidFill>
                <a:latin typeface="+mn-ea"/>
                <a:cs typeface="Arial" panose="020B0604020202020204" pitchFamily="34" charset="0"/>
              </a:endParaRPr>
            </a:p>
          </p:txBody>
        </p:sp>
        <p:sp>
          <p:nvSpPr>
            <p:cNvPr id="17" name="矩形 16"/>
            <p:cNvSpPr/>
            <p:nvPr/>
          </p:nvSpPr>
          <p:spPr>
            <a:xfrm>
              <a:off x="1456" y="5758"/>
              <a:ext cx="3190" cy="1224"/>
            </a:xfrm>
            <a:prstGeom prst="rect">
              <a:avLst/>
            </a:prstGeom>
          </p:spPr>
          <p:txBody>
            <a:bodyPr wrap="none">
              <a:noAutofit/>
            </a:bodyPr>
            <a:lstStyle/>
            <a:p>
              <a:r>
                <a:rPr lang="en-US" altLang="zh-CN" sz="4800" b="1" dirty="0">
                  <a:solidFill>
                    <a:schemeClr val="bg1"/>
                  </a:solidFill>
                  <a:latin typeface="等线 Light" panose="02010600030101010101" charset="-122"/>
                  <a:ea typeface="等线 Light" panose="02010600030101010101" charset="-122"/>
                  <a:cs typeface="Arial Narrow" panose="020B0606020202030204" charset="0"/>
                </a:rPr>
                <a:t>C</a:t>
              </a:r>
              <a:r>
                <a:rPr lang="en-US" altLang="zh-CN" sz="2800" dirty="0">
                  <a:solidFill>
                    <a:schemeClr val="bg1"/>
                  </a:solidFill>
                  <a:latin typeface="Arial" panose="020B0604020202020204" pitchFamily="34" charset="0"/>
                  <a:cs typeface="Arial" panose="020B0604020202020204" pitchFamily="34" charset="0"/>
                </a:rPr>
                <a:t>ONTENTS</a:t>
              </a:r>
              <a:endParaRPr lang="en-US" altLang="zh-CN" sz="2800" dirty="0">
                <a:solidFill>
                  <a:schemeClr val="bg1"/>
                </a:solidFill>
                <a:latin typeface="Arial" panose="020B0604020202020204" pitchFamily="34" charset="0"/>
                <a:cs typeface="Arial" panose="020B0604020202020204" pitchFamily="34" charset="0"/>
              </a:endParaRPr>
            </a:p>
          </p:txBody>
        </p:sp>
      </p:grpSp>
      <p:pic>
        <p:nvPicPr>
          <p:cNvPr id="9" name="图片 8" descr="北京体育大学logo含校名"/>
          <p:cNvPicPr>
            <a:picLocks noChangeAspect="1"/>
          </p:cNvPicPr>
          <p:nvPr/>
        </p:nvPicPr>
        <p:blipFill>
          <a:blip r:embed="rId2"/>
          <a:srcRect t="17239" b="20498"/>
          <a:stretch>
            <a:fillRect/>
          </a:stretch>
        </p:blipFill>
        <p:spPr>
          <a:xfrm>
            <a:off x="9882505" y="6074410"/>
            <a:ext cx="2143760" cy="6673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 name="图片 2" descr="北京体育大学logo含校名"/>
          <p:cNvPicPr>
            <a:picLocks noChangeAspect="1"/>
          </p:cNvPicPr>
          <p:nvPr>
            <p:custDataLst>
              <p:tags r:id="rId1"/>
            </p:custDataLst>
          </p:nvPr>
        </p:nvPicPr>
        <p:blipFill>
          <a:blip r:embed="rId2"/>
          <a:srcRect t="17239" b="20498"/>
          <a:stretch>
            <a:fillRect/>
          </a:stretch>
        </p:blipFill>
        <p:spPr>
          <a:xfrm>
            <a:off x="9882505" y="6074410"/>
            <a:ext cx="2143760" cy="667385"/>
          </a:xfrm>
          <a:prstGeom prst="rect">
            <a:avLst/>
          </a:prstGeom>
        </p:spPr>
      </p:pic>
      <p:sp>
        <p:nvSpPr>
          <p:cNvPr id="4" name="文本框 3"/>
          <p:cNvSpPr txBox="1"/>
          <p:nvPr/>
        </p:nvSpPr>
        <p:spPr>
          <a:xfrm>
            <a:off x="7565390" y="2827020"/>
            <a:ext cx="4534535" cy="3914775"/>
          </a:xfrm>
          <a:prstGeom prst="rect">
            <a:avLst/>
          </a:prstGeom>
          <a:noFill/>
        </p:spPr>
        <p:txBody>
          <a:bodyPr wrap="square" rtlCol="0">
            <a:noAutofit/>
          </a:bodyPr>
          <a:p>
            <a:r>
              <a:rPr lang="zh-CN" altLang="en-US"/>
              <a:t>步频</a:t>
            </a:r>
            <a:r>
              <a:rPr lang="en-US" altLang="zh-CN"/>
              <a:t>=1/</a:t>
            </a:r>
            <a:r>
              <a:rPr lang="zh-CN" altLang="en-US"/>
              <a:t>步时</a:t>
            </a:r>
            <a:endParaRPr lang="zh-CN" altLang="en-US"/>
          </a:p>
          <a:p>
            <a:endParaRPr lang="zh-CN" altLang="en-US"/>
          </a:p>
          <a:p>
            <a:endParaRPr lang="zh-CN" altLang="en-US"/>
          </a:p>
          <a:p>
            <a:r>
              <a:rPr lang="zh-CN" altLang="en-US"/>
              <a:t>点击</a:t>
            </a:r>
            <a:r>
              <a:rPr lang="en-US" altLang="zh-CN"/>
              <a:t>“</a:t>
            </a:r>
            <a:r>
              <a:rPr lang="zh-CN" altLang="en-US"/>
              <a:t>步频</a:t>
            </a:r>
            <a:r>
              <a:rPr lang="en-US" altLang="zh-CN"/>
              <a:t>”</a:t>
            </a:r>
            <a:r>
              <a:rPr lang="zh-CN" altLang="en-US"/>
              <a:t>按钮，可视化</a:t>
            </a:r>
            <a:r>
              <a:rPr lang="zh-CN" altLang="en-US"/>
              <a:t>步频数据</a:t>
            </a:r>
            <a:endParaRPr lang="zh-CN" altLang="en-US"/>
          </a:p>
        </p:txBody>
      </p:sp>
      <p:pic>
        <p:nvPicPr>
          <p:cNvPr id="5" name="图片 4"/>
          <p:cNvPicPr>
            <a:picLocks noChangeAspect="1"/>
          </p:cNvPicPr>
          <p:nvPr>
            <p:custDataLst>
              <p:tags r:id="rId3"/>
            </p:custDataLst>
          </p:nvPr>
        </p:nvPicPr>
        <p:blipFill>
          <a:blip r:embed="rId4"/>
          <a:stretch>
            <a:fillRect/>
          </a:stretch>
        </p:blipFill>
        <p:spPr>
          <a:xfrm>
            <a:off x="436880" y="1770380"/>
            <a:ext cx="6838950" cy="3879850"/>
          </a:xfrm>
          <a:prstGeom prst="rect">
            <a:avLst/>
          </a:prstGeom>
        </p:spPr>
      </p:pic>
      <p:grpSp>
        <p:nvGrpSpPr>
          <p:cNvPr id="6" name="组合 5"/>
          <p:cNvGrpSpPr/>
          <p:nvPr/>
        </p:nvGrpSpPr>
        <p:grpSpPr>
          <a:xfrm>
            <a:off x="0" y="0"/>
            <a:ext cx="12192000" cy="528320"/>
            <a:chOff x="0" y="3648"/>
            <a:chExt cx="19200" cy="1008"/>
          </a:xfrm>
        </p:grpSpPr>
        <p:sp>
          <p:nvSpPr>
            <p:cNvPr id="7" name="矩形 6"/>
            <p:cNvSpPr/>
            <p:nvPr>
              <p:custDataLst>
                <p:tags r:id="rId5"/>
              </p:custDataLst>
            </p:nvPr>
          </p:nvSpPr>
          <p:spPr>
            <a:xfrm>
              <a:off x="0" y="3648"/>
              <a:ext cx="19200" cy="1008"/>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8" name="对角圆角矩形 7"/>
            <p:cNvSpPr/>
            <p:nvPr>
              <p:custDataLst>
                <p:tags r:id="rId6"/>
              </p:custDataLst>
            </p:nvPr>
          </p:nvSpPr>
          <p:spPr>
            <a:xfrm>
              <a:off x="7141" y="3792"/>
              <a:ext cx="3656" cy="792"/>
            </a:xfrm>
            <a:prstGeom prst="round2Diag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7"/>
              </p:custDataLst>
            </p:nvPr>
          </p:nvSpPr>
          <p:spPr>
            <a:xfrm>
              <a:off x="533" y="3842"/>
              <a:ext cx="2867" cy="703"/>
            </a:xfrm>
            <a:prstGeom prst="rect">
              <a:avLst/>
            </a:prstGeom>
            <a:noFill/>
          </p:spPr>
          <p:txBody>
            <a:bodyPr wrap="square" rtlCol="0">
              <a:spAutoFit/>
            </a:bodyPr>
            <a:p>
              <a:r>
                <a:rPr lang="zh-CN" altLang="en-US" dirty="0">
                  <a:solidFill>
                    <a:schemeClr val="tx1">
                      <a:lumMod val="65000"/>
                      <a:lumOff val="35000"/>
                    </a:schemeClr>
                  </a:solidFill>
                  <a:latin typeface="+mn-ea"/>
                  <a:sym typeface="+mn-ea"/>
                </a:rPr>
                <a:t>数据获取与滤波</a:t>
              </a:r>
              <a:endParaRPr lang="zh-CN" altLang="en-US" dirty="0">
                <a:solidFill>
                  <a:schemeClr val="tx1">
                    <a:lumMod val="65000"/>
                    <a:lumOff val="35000"/>
                  </a:schemeClr>
                </a:solidFill>
                <a:latin typeface="+mn-ea"/>
                <a:sym typeface="+mn-ea"/>
              </a:endParaRPr>
            </a:p>
          </p:txBody>
        </p:sp>
        <p:sp>
          <p:nvSpPr>
            <p:cNvPr id="10" name="文本框 9"/>
            <p:cNvSpPr txBox="1"/>
            <p:nvPr>
              <p:custDataLst>
                <p:tags r:id="rId8"/>
              </p:custDataLst>
            </p:nvPr>
          </p:nvSpPr>
          <p:spPr>
            <a:xfrm>
              <a:off x="4159" y="3882"/>
              <a:ext cx="3429" cy="703"/>
            </a:xfrm>
            <a:prstGeom prst="rect">
              <a:avLst/>
            </a:prstGeom>
            <a:noFill/>
          </p:spPr>
          <p:txBody>
            <a:bodyPr wrap="square" rtlCol="0">
              <a:spAutoFit/>
            </a:bodyPr>
            <a:p>
              <a:r>
                <a:rPr lang="zh-CN" altLang="en-US">
                  <a:solidFill>
                    <a:schemeClr val="tx1">
                      <a:lumMod val="65000"/>
                      <a:lumOff val="35000"/>
                    </a:schemeClr>
                  </a:solidFill>
                </a:rPr>
                <a:t>特征点采集</a:t>
              </a:r>
              <a:endParaRPr lang="zh-CN" altLang="en-US">
                <a:solidFill>
                  <a:schemeClr val="tx1">
                    <a:lumMod val="65000"/>
                    <a:lumOff val="35000"/>
                  </a:schemeClr>
                </a:solidFill>
              </a:endParaRPr>
            </a:p>
          </p:txBody>
        </p:sp>
        <p:sp>
          <p:nvSpPr>
            <p:cNvPr id="11" name="文本框 10"/>
            <p:cNvSpPr txBox="1"/>
            <p:nvPr>
              <p:custDataLst>
                <p:tags r:id="rId9"/>
              </p:custDataLst>
            </p:nvPr>
          </p:nvSpPr>
          <p:spPr>
            <a:xfrm>
              <a:off x="7990" y="3882"/>
              <a:ext cx="3135" cy="703"/>
            </a:xfrm>
            <a:prstGeom prst="rect">
              <a:avLst/>
            </a:prstGeom>
            <a:noFill/>
          </p:spPr>
          <p:txBody>
            <a:bodyPr wrap="square" rtlCol="0">
              <a:spAutoFit/>
            </a:bodyPr>
            <a:p>
              <a:pPr algn="l">
                <a:buClrTx/>
                <a:buSzTx/>
                <a:buFontTx/>
              </a:pPr>
              <a:r>
                <a:rPr lang="zh-CN" altLang="en-US" b="1">
                  <a:solidFill>
                    <a:schemeClr val="bg1"/>
                  </a:solidFill>
                </a:rPr>
                <a:t>步态计算</a:t>
              </a:r>
              <a:endParaRPr lang="zh-CN" altLang="en-US" b="1">
                <a:solidFill>
                  <a:schemeClr val="bg1"/>
                </a:solidFill>
              </a:endParaRPr>
            </a:p>
          </p:txBody>
        </p:sp>
      </p:gr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 name="图片 2" descr="北京体育大学logo含校名"/>
          <p:cNvPicPr>
            <a:picLocks noChangeAspect="1"/>
          </p:cNvPicPr>
          <p:nvPr>
            <p:custDataLst>
              <p:tags r:id="rId1"/>
            </p:custDataLst>
          </p:nvPr>
        </p:nvPicPr>
        <p:blipFill>
          <a:blip r:embed="rId2"/>
          <a:srcRect t="17239" b="20498"/>
          <a:stretch>
            <a:fillRect/>
          </a:stretch>
        </p:blipFill>
        <p:spPr>
          <a:xfrm>
            <a:off x="9882505" y="6074410"/>
            <a:ext cx="2143760" cy="667385"/>
          </a:xfrm>
          <a:prstGeom prst="rect">
            <a:avLst/>
          </a:prstGeom>
        </p:spPr>
      </p:pic>
      <p:sp>
        <p:nvSpPr>
          <p:cNvPr id="4" name="文本框 3"/>
          <p:cNvSpPr txBox="1"/>
          <p:nvPr/>
        </p:nvSpPr>
        <p:spPr>
          <a:xfrm>
            <a:off x="2159000" y="1790065"/>
            <a:ext cx="4534535" cy="3914775"/>
          </a:xfrm>
          <a:prstGeom prst="rect">
            <a:avLst/>
          </a:prstGeom>
          <a:noFill/>
        </p:spPr>
        <p:txBody>
          <a:bodyPr wrap="square" rtlCol="0">
            <a:noAutofit/>
          </a:bodyPr>
          <a:p>
            <a:r>
              <a:rPr lang="zh-CN" altLang="en-US"/>
              <a:t>老师意见：优势</a:t>
            </a:r>
            <a:r>
              <a:rPr lang="zh-CN" altLang="en-US"/>
              <a:t>在哪。</a:t>
            </a:r>
            <a:endParaRPr lang="zh-CN" altLang="en-US"/>
          </a:p>
          <a:p>
            <a:r>
              <a:rPr lang="zh-CN" altLang="en-US"/>
              <a:t>能解释为什么要做出这个东西以及应用</a:t>
            </a:r>
            <a:r>
              <a:rPr lang="zh-CN" altLang="en-US"/>
              <a:t>场景。</a:t>
            </a:r>
            <a:endParaRPr lang="zh-CN" altLang="en-US"/>
          </a:p>
        </p:txBody>
      </p:sp>
      <p:grpSp>
        <p:nvGrpSpPr>
          <p:cNvPr id="6" name="组合 5"/>
          <p:cNvGrpSpPr/>
          <p:nvPr/>
        </p:nvGrpSpPr>
        <p:grpSpPr>
          <a:xfrm>
            <a:off x="0" y="0"/>
            <a:ext cx="12192000" cy="528320"/>
            <a:chOff x="0" y="3648"/>
            <a:chExt cx="19200" cy="1008"/>
          </a:xfrm>
        </p:grpSpPr>
        <p:sp>
          <p:nvSpPr>
            <p:cNvPr id="7" name="矩形 6"/>
            <p:cNvSpPr/>
            <p:nvPr>
              <p:custDataLst>
                <p:tags r:id="rId3"/>
              </p:custDataLst>
            </p:nvPr>
          </p:nvSpPr>
          <p:spPr>
            <a:xfrm>
              <a:off x="0" y="3648"/>
              <a:ext cx="19200" cy="1008"/>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8" name="对角圆角矩形 7"/>
            <p:cNvSpPr/>
            <p:nvPr>
              <p:custDataLst>
                <p:tags r:id="rId4"/>
              </p:custDataLst>
            </p:nvPr>
          </p:nvSpPr>
          <p:spPr>
            <a:xfrm>
              <a:off x="7141" y="3792"/>
              <a:ext cx="3656" cy="792"/>
            </a:xfrm>
            <a:prstGeom prst="round2Diag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5"/>
              </p:custDataLst>
            </p:nvPr>
          </p:nvSpPr>
          <p:spPr>
            <a:xfrm>
              <a:off x="533" y="3842"/>
              <a:ext cx="2867" cy="703"/>
            </a:xfrm>
            <a:prstGeom prst="rect">
              <a:avLst/>
            </a:prstGeom>
            <a:noFill/>
          </p:spPr>
          <p:txBody>
            <a:bodyPr wrap="square" rtlCol="0">
              <a:spAutoFit/>
            </a:bodyPr>
            <a:p>
              <a:r>
                <a:rPr lang="zh-CN" altLang="en-US" dirty="0">
                  <a:solidFill>
                    <a:schemeClr val="tx1">
                      <a:lumMod val="65000"/>
                      <a:lumOff val="35000"/>
                    </a:schemeClr>
                  </a:solidFill>
                  <a:latin typeface="+mn-ea"/>
                  <a:sym typeface="+mn-ea"/>
                </a:rPr>
                <a:t>数据获取与滤波</a:t>
              </a:r>
              <a:endParaRPr lang="zh-CN" altLang="en-US" dirty="0">
                <a:solidFill>
                  <a:schemeClr val="tx1">
                    <a:lumMod val="65000"/>
                    <a:lumOff val="35000"/>
                  </a:schemeClr>
                </a:solidFill>
                <a:latin typeface="+mn-ea"/>
                <a:sym typeface="+mn-ea"/>
              </a:endParaRPr>
            </a:p>
          </p:txBody>
        </p:sp>
        <p:sp>
          <p:nvSpPr>
            <p:cNvPr id="10" name="文本框 9"/>
            <p:cNvSpPr txBox="1"/>
            <p:nvPr>
              <p:custDataLst>
                <p:tags r:id="rId6"/>
              </p:custDataLst>
            </p:nvPr>
          </p:nvSpPr>
          <p:spPr>
            <a:xfrm>
              <a:off x="4159" y="3882"/>
              <a:ext cx="3429" cy="703"/>
            </a:xfrm>
            <a:prstGeom prst="rect">
              <a:avLst/>
            </a:prstGeom>
            <a:noFill/>
          </p:spPr>
          <p:txBody>
            <a:bodyPr wrap="square" rtlCol="0">
              <a:spAutoFit/>
            </a:bodyPr>
            <a:p>
              <a:r>
                <a:rPr lang="zh-CN" altLang="en-US">
                  <a:solidFill>
                    <a:schemeClr val="tx1">
                      <a:lumMod val="65000"/>
                      <a:lumOff val="35000"/>
                    </a:schemeClr>
                  </a:solidFill>
                </a:rPr>
                <a:t>特征点采集</a:t>
              </a:r>
              <a:endParaRPr lang="zh-CN" altLang="en-US">
                <a:solidFill>
                  <a:schemeClr val="tx1">
                    <a:lumMod val="65000"/>
                    <a:lumOff val="35000"/>
                  </a:schemeClr>
                </a:solidFill>
              </a:endParaRPr>
            </a:p>
          </p:txBody>
        </p:sp>
        <p:sp>
          <p:nvSpPr>
            <p:cNvPr id="11" name="文本框 10"/>
            <p:cNvSpPr txBox="1"/>
            <p:nvPr>
              <p:custDataLst>
                <p:tags r:id="rId7"/>
              </p:custDataLst>
            </p:nvPr>
          </p:nvSpPr>
          <p:spPr>
            <a:xfrm>
              <a:off x="7990" y="3882"/>
              <a:ext cx="3135" cy="703"/>
            </a:xfrm>
            <a:prstGeom prst="rect">
              <a:avLst/>
            </a:prstGeom>
            <a:noFill/>
          </p:spPr>
          <p:txBody>
            <a:bodyPr wrap="square" rtlCol="0">
              <a:spAutoFit/>
            </a:bodyPr>
            <a:p>
              <a:pPr algn="l">
                <a:buClrTx/>
                <a:buSzTx/>
                <a:buFontTx/>
              </a:pPr>
              <a:r>
                <a:rPr lang="zh-CN" altLang="en-US" b="1">
                  <a:solidFill>
                    <a:schemeClr val="bg1"/>
                  </a:solidFill>
                </a:rPr>
                <a:t>步态计算</a:t>
              </a:r>
              <a:endParaRPr lang="zh-CN" altLang="en-US" b="1">
                <a:solidFill>
                  <a:schemeClr val="bg1"/>
                </a:solidFill>
              </a:endParaRPr>
            </a:p>
          </p:txBody>
        </p:sp>
      </p:grpSp>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 name="图片 2" descr="5S6A2225-HDR"/>
          <p:cNvPicPr>
            <a:picLocks noChangeAspect="1"/>
          </p:cNvPicPr>
          <p:nvPr>
            <p:custDataLst>
              <p:tags r:id="rId1"/>
            </p:custDataLst>
          </p:nvPr>
        </p:nvPicPr>
        <p:blipFill>
          <a:blip r:embed="rId2">
            <a:lum bright="-6000"/>
          </a:blip>
          <a:srcRect t="7165" b="8139"/>
          <a:stretch>
            <a:fillRect/>
          </a:stretch>
        </p:blipFill>
        <p:spPr>
          <a:xfrm flipH="1">
            <a:off x="635" y="772160"/>
            <a:ext cx="12191365" cy="5093970"/>
          </a:xfrm>
          <a:prstGeom prst="rect">
            <a:avLst/>
          </a:prstGeom>
        </p:spPr>
      </p:pic>
      <p:sp>
        <p:nvSpPr>
          <p:cNvPr id="5" name="矩形 4"/>
          <p:cNvSpPr/>
          <p:nvPr/>
        </p:nvSpPr>
        <p:spPr>
          <a:xfrm>
            <a:off x="0" y="784860"/>
            <a:ext cx="12193270" cy="5093335"/>
          </a:xfrm>
          <a:prstGeom prst="rect">
            <a:avLst/>
          </a:prstGeom>
          <a:solidFill>
            <a:schemeClr val="accent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0" y="762635"/>
            <a:ext cx="12193270" cy="5093335"/>
          </a:xfrm>
          <a:prstGeom prst="rect">
            <a:avLst/>
          </a:prstGeom>
          <a:solidFill>
            <a:schemeClr val="tx2">
              <a:lumMod val="10000"/>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1270" y="2029460"/>
            <a:ext cx="12193270" cy="2799715"/>
          </a:xfrm>
          <a:prstGeom prst="rect">
            <a:avLst/>
          </a:prstGeom>
          <a:solidFill>
            <a:srgbClr val="F9680D">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流程图: 数据 6"/>
          <p:cNvSpPr/>
          <p:nvPr/>
        </p:nvSpPr>
        <p:spPr>
          <a:xfrm>
            <a:off x="6675120" y="664210"/>
            <a:ext cx="4523740" cy="5335270"/>
          </a:xfrm>
          <a:prstGeom prst="flowChartInputOutput">
            <a:avLst/>
          </a:prstGeom>
          <a:solidFill>
            <a:srgbClr val="CF3A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4443095" y="2801620"/>
            <a:ext cx="5132070" cy="1014730"/>
          </a:xfrm>
          <a:prstGeom prst="rect">
            <a:avLst/>
          </a:prstGeom>
          <a:noFill/>
        </p:spPr>
        <p:txBody>
          <a:bodyPr wrap="square" rtlCol="0">
            <a:spAutoFit/>
          </a:bodyPr>
          <a:p>
            <a:pPr algn="dist"/>
            <a:r>
              <a:rPr lang="zh-CN" altLang="en-US" sz="6000" b="1">
                <a:solidFill>
                  <a:schemeClr val="bg1">
                    <a:lumMod val="95000"/>
                  </a:schemeClr>
                </a:solidFill>
                <a:latin typeface="微软雅黑" panose="020B0503020204020204" charset="-122"/>
                <a:ea typeface="微软雅黑" panose="020B0503020204020204" charset="-122"/>
              </a:rPr>
              <a:t>谢谢观看！</a:t>
            </a:r>
            <a:endParaRPr lang="zh-CN" altLang="en-US" sz="6000" b="1">
              <a:solidFill>
                <a:schemeClr val="bg1">
                  <a:lumMod val="95000"/>
                </a:schemeClr>
              </a:solidFill>
              <a:latin typeface="微软雅黑" panose="020B0503020204020204" charset="-122"/>
              <a:ea typeface="微软雅黑" panose="020B0503020204020204" charset="-122"/>
            </a:endParaRPr>
          </a:p>
        </p:txBody>
      </p:sp>
      <p:grpSp>
        <p:nvGrpSpPr>
          <p:cNvPr id="8" name="组合 7"/>
          <p:cNvGrpSpPr>
            <a:grpSpLocks noChangeAspect="1"/>
          </p:cNvGrpSpPr>
          <p:nvPr/>
        </p:nvGrpSpPr>
        <p:grpSpPr>
          <a:xfrm>
            <a:off x="2240915" y="2525395"/>
            <a:ext cx="1605280" cy="1582420"/>
            <a:chOff x="528" y="2642"/>
            <a:chExt cx="6532" cy="6336"/>
          </a:xfrm>
        </p:grpSpPr>
        <p:pic>
          <p:nvPicPr>
            <p:cNvPr id="10" name="图片 9" descr="北京体育大学logo"/>
            <p:cNvPicPr>
              <a:picLocks noChangeAspect="1"/>
            </p:cNvPicPr>
            <p:nvPr/>
          </p:nvPicPr>
          <p:blipFill>
            <a:blip r:embed="rId3"/>
            <a:srcRect l="615" t="20479" r="71422" b="25438"/>
            <a:stretch>
              <a:fillRect/>
            </a:stretch>
          </p:blipFill>
          <p:spPr>
            <a:xfrm>
              <a:off x="576" y="2706"/>
              <a:ext cx="6484" cy="6272"/>
            </a:xfrm>
            <a:prstGeom prst="rect">
              <a:avLst/>
            </a:prstGeom>
            <a:noFill/>
            <a:effectLst/>
          </p:spPr>
        </p:pic>
        <p:pic>
          <p:nvPicPr>
            <p:cNvPr id="11" name="图片 10" descr="北京体育大学logo"/>
            <p:cNvPicPr>
              <a:picLocks noChangeAspect="1"/>
            </p:cNvPicPr>
            <p:nvPr/>
          </p:nvPicPr>
          <p:blipFill>
            <a:blip r:embed="rId3">
              <a:lum bright="100000"/>
            </a:blip>
            <a:srcRect l="615" t="20479" r="71422" b="25438"/>
            <a:stretch>
              <a:fillRect/>
            </a:stretch>
          </p:blipFill>
          <p:spPr>
            <a:xfrm>
              <a:off x="528" y="2642"/>
              <a:ext cx="6484" cy="6272"/>
            </a:xfrm>
            <a:prstGeom prst="rect">
              <a:avLst/>
            </a:prstGeom>
            <a:noFill/>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60" name="矩形 59"/>
          <p:cNvSpPr/>
          <p:nvPr/>
        </p:nvSpPr>
        <p:spPr>
          <a:xfrm>
            <a:off x="0" y="1503680"/>
            <a:ext cx="12192000" cy="4168775"/>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8" name="组合 57"/>
          <p:cNvGrpSpPr/>
          <p:nvPr/>
        </p:nvGrpSpPr>
        <p:grpSpPr>
          <a:xfrm>
            <a:off x="3975100" y="1181735"/>
            <a:ext cx="7792085" cy="4491355"/>
            <a:chOff x="6260" y="2386"/>
            <a:chExt cx="12273" cy="6566"/>
          </a:xfrm>
        </p:grpSpPr>
        <p:pic>
          <p:nvPicPr>
            <p:cNvPr id="56" name="图片 55" descr="C:/Users/21202/AppData/Local/Temp/picturecompress_20220429192136/output_1.jpgoutput_1"/>
            <p:cNvPicPr>
              <a:picLocks noChangeAspect="1"/>
            </p:cNvPicPr>
            <p:nvPr/>
          </p:nvPicPr>
          <p:blipFill>
            <a:blip r:embed="rId1">
              <a:lum bright="-6000" contrast="6000"/>
            </a:blip>
            <a:srcRect b="19761"/>
            <a:stretch>
              <a:fillRect/>
            </a:stretch>
          </p:blipFill>
          <p:spPr>
            <a:xfrm>
              <a:off x="6260" y="2386"/>
              <a:ext cx="12273" cy="6566"/>
            </a:xfrm>
            <a:prstGeom prst="rect">
              <a:avLst/>
            </a:prstGeom>
          </p:spPr>
        </p:pic>
        <p:sp>
          <p:nvSpPr>
            <p:cNvPr id="57" name="矩形 56"/>
            <p:cNvSpPr/>
            <p:nvPr/>
          </p:nvSpPr>
          <p:spPr>
            <a:xfrm>
              <a:off x="6261" y="2386"/>
              <a:ext cx="12272" cy="6566"/>
            </a:xfrm>
            <a:prstGeom prst="rect">
              <a:avLst/>
            </a:prstGeom>
            <a:solidFill>
              <a:srgbClr val="B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5" name="文本框 54"/>
          <p:cNvSpPr txBox="1"/>
          <p:nvPr/>
        </p:nvSpPr>
        <p:spPr>
          <a:xfrm>
            <a:off x="5181600" y="2876550"/>
            <a:ext cx="5585460" cy="829945"/>
          </a:xfrm>
          <a:prstGeom prst="rect">
            <a:avLst/>
          </a:prstGeom>
          <a:noFill/>
        </p:spPr>
        <p:txBody>
          <a:bodyPr wrap="square" rtlCol="0">
            <a:spAutoFit/>
          </a:bodyPr>
          <a:p>
            <a:pPr algn="dist"/>
            <a:r>
              <a:rPr lang="zh-CN" altLang="en-US" sz="4800" b="1" kern="2000">
                <a:solidFill>
                  <a:schemeClr val="bg1"/>
                </a:solidFill>
                <a:uFillTx/>
              </a:rPr>
              <a:t>数据获取与</a:t>
            </a:r>
            <a:r>
              <a:rPr lang="zh-CN" altLang="en-US" sz="4800" b="1" kern="2000">
                <a:solidFill>
                  <a:schemeClr val="bg1"/>
                </a:solidFill>
                <a:uFillTx/>
              </a:rPr>
              <a:t>滤波</a:t>
            </a:r>
            <a:endParaRPr lang="zh-CN" altLang="en-US" sz="4800" b="1" kern="2000">
              <a:solidFill>
                <a:schemeClr val="bg1"/>
              </a:solidFill>
              <a:uFillTx/>
            </a:endParaRPr>
          </a:p>
        </p:txBody>
      </p:sp>
      <p:sp>
        <p:nvSpPr>
          <p:cNvPr id="59" name="矩形 58"/>
          <p:cNvSpPr/>
          <p:nvPr/>
        </p:nvSpPr>
        <p:spPr>
          <a:xfrm>
            <a:off x="2173605" y="1974850"/>
            <a:ext cx="8984615" cy="3371215"/>
          </a:xfrm>
          <a:prstGeom prst="rect">
            <a:avLst/>
          </a:prstGeom>
          <a:noFill/>
          <a:ln w="381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3" name="组合 62"/>
          <p:cNvGrpSpPr/>
          <p:nvPr/>
        </p:nvGrpSpPr>
        <p:grpSpPr>
          <a:xfrm>
            <a:off x="1931670" y="2793365"/>
            <a:ext cx="1271905" cy="1031240"/>
            <a:chOff x="3150" y="4651"/>
            <a:chExt cx="2003" cy="1624"/>
          </a:xfrm>
        </p:grpSpPr>
        <p:sp>
          <p:nvSpPr>
            <p:cNvPr id="62" name="对角圆角矩形 61"/>
            <p:cNvSpPr/>
            <p:nvPr/>
          </p:nvSpPr>
          <p:spPr>
            <a:xfrm>
              <a:off x="3150" y="4651"/>
              <a:ext cx="2003" cy="1599"/>
            </a:xfrm>
            <a:prstGeom prst="round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文本框 60"/>
            <p:cNvSpPr txBox="1"/>
            <p:nvPr/>
          </p:nvSpPr>
          <p:spPr>
            <a:xfrm>
              <a:off x="3366" y="4652"/>
              <a:ext cx="1787" cy="1623"/>
            </a:xfrm>
            <a:prstGeom prst="round2DiagRect">
              <a:avLst/>
            </a:prstGeom>
            <a:noFill/>
          </p:spPr>
          <p:txBody>
            <a:bodyPr wrap="square" rtlCol="0">
              <a:spAutoFit/>
            </a:bodyPr>
            <a:p>
              <a:r>
                <a:rPr lang="en-US" altLang="zh-CN" sz="5400">
                  <a:solidFill>
                    <a:schemeClr val="bg1"/>
                  </a:solidFill>
                  <a:latin typeface="Arial" panose="020B0604020202020204" pitchFamily="34" charset="0"/>
                  <a:ea typeface="微软雅黑" panose="020B0503020204020204" charset="-122"/>
                  <a:cs typeface="Arial" panose="020B0604020202020204" pitchFamily="34" charset="0"/>
                </a:rPr>
                <a:t>01</a:t>
              </a:r>
              <a:endParaRPr lang="en-US" altLang="zh-CN" sz="5400">
                <a:solidFill>
                  <a:schemeClr val="bg1"/>
                </a:solidFill>
                <a:latin typeface="Arial" panose="020B0604020202020204" pitchFamily="34" charset="0"/>
                <a:ea typeface="微软雅黑" panose="020B0503020204020204" charset="-122"/>
                <a:cs typeface="Arial" panose="020B0604020202020204" pitchFamily="34" charset="0"/>
              </a:endParaRPr>
            </a:p>
          </p:txBody>
        </p:sp>
      </p:grpSp>
      <p:pic>
        <p:nvPicPr>
          <p:cNvPr id="64" name="图片 63" descr="北京体育大学logo含校名"/>
          <p:cNvPicPr>
            <a:picLocks noChangeAspect="1"/>
          </p:cNvPicPr>
          <p:nvPr/>
        </p:nvPicPr>
        <p:blipFill>
          <a:blip r:embed="rId2"/>
          <a:srcRect t="17239" b="20498"/>
          <a:stretch>
            <a:fillRect/>
          </a:stretch>
        </p:blipFill>
        <p:spPr>
          <a:xfrm>
            <a:off x="9882505" y="6074410"/>
            <a:ext cx="2143760" cy="6673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67" name="图片 66" descr="北京体育大学logo含校名"/>
          <p:cNvPicPr>
            <a:picLocks noChangeAspect="1"/>
          </p:cNvPicPr>
          <p:nvPr/>
        </p:nvPicPr>
        <p:blipFill>
          <a:blip r:embed="rId1"/>
          <a:srcRect t="17239" b="20498"/>
          <a:stretch>
            <a:fillRect/>
          </a:stretch>
        </p:blipFill>
        <p:spPr>
          <a:xfrm>
            <a:off x="9882505" y="6074410"/>
            <a:ext cx="2143760" cy="667385"/>
          </a:xfrm>
          <a:prstGeom prst="rect">
            <a:avLst/>
          </a:prstGeom>
        </p:spPr>
      </p:pic>
      <p:grpSp>
        <p:nvGrpSpPr>
          <p:cNvPr id="5" name="组合 4"/>
          <p:cNvGrpSpPr/>
          <p:nvPr/>
        </p:nvGrpSpPr>
        <p:grpSpPr>
          <a:xfrm>
            <a:off x="0" y="0"/>
            <a:ext cx="12192000" cy="528320"/>
            <a:chOff x="0" y="3648"/>
            <a:chExt cx="19200" cy="1008"/>
          </a:xfrm>
        </p:grpSpPr>
        <p:sp>
          <p:nvSpPr>
            <p:cNvPr id="6" name="矩形 5"/>
            <p:cNvSpPr/>
            <p:nvPr>
              <p:custDataLst>
                <p:tags r:id="rId2"/>
              </p:custDataLst>
            </p:nvPr>
          </p:nvSpPr>
          <p:spPr>
            <a:xfrm>
              <a:off x="0" y="3648"/>
              <a:ext cx="19200" cy="1008"/>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 name="对角圆角矩形 6"/>
            <p:cNvSpPr/>
            <p:nvPr>
              <p:custDataLst>
                <p:tags r:id="rId3"/>
              </p:custDataLst>
            </p:nvPr>
          </p:nvSpPr>
          <p:spPr>
            <a:xfrm>
              <a:off x="103" y="3780"/>
              <a:ext cx="3656" cy="792"/>
            </a:xfrm>
            <a:prstGeom prst="round2Diag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9" name="文本框 8"/>
            <p:cNvSpPr txBox="1"/>
            <p:nvPr/>
          </p:nvSpPr>
          <p:spPr>
            <a:xfrm>
              <a:off x="533" y="3842"/>
              <a:ext cx="2867" cy="703"/>
            </a:xfrm>
            <a:prstGeom prst="rect">
              <a:avLst/>
            </a:prstGeom>
            <a:noFill/>
          </p:spPr>
          <p:txBody>
            <a:bodyPr wrap="square" rtlCol="0">
              <a:spAutoFit/>
            </a:bodyPr>
            <a:p>
              <a:r>
                <a:rPr lang="zh-CN" altLang="en-US" b="1" dirty="0">
                  <a:solidFill>
                    <a:schemeClr val="bg1"/>
                  </a:solidFill>
                  <a:latin typeface="+mn-ea"/>
                  <a:sym typeface="+mn-ea"/>
                </a:rPr>
                <a:t>数据获取与滤波</a:t>
              </a:r>
              <a:endParaRPr lang="zh-CN" altLang="en-US" b="1" dirty="0">
                <a:solidFill>
                  <a:schemeClr val="bg1"/>
                </a:solidFill>
                <a:latin typeface="+mn-ea"/>
                <a:sym typeface="+mn-ea"/>
              </a:endParaRPr>
            </a:p>
          </p:txBody>
        </p:sp>
        <p:sp>
          <p:nvSpPr>
            <p:cNvPr id="10" name="文本框 9"/>
            <p:cNvSpPr txBox="1"/>
            <p:nvPr/>
          </p:nvSpPr>
          <p:spPr>
            <a:xfrm>
              <a:off x="4252" y="3869"/>
              <a:ext cx="3429" cy="703"/>
            </a:xfrm>
            <a:prstGeom prst="rect">
              <a:avLst/>
            </a:prstGeom>
            <a:noFill/>
          </p:spPr>
          <p:txBody>
            <a:bodyPr wrap="square" rtlCol="0">
              <a:spAutoFit/>
            </a:bodyPr>
            <a:p>
              <a:r>
                <a:rPr lang="zh-CN" altLang="en-US">
                  <a:solidFill>
                    <a:schemeClr val="accent2"/>
                  </a:solidFill>
                </a:rPr>
                <a:t>特征点</a:t>
              </a:r>
              <a:r>
                <a:rPr lang="zh-CN" altLang="en-US">
                  <a:solidFill>
                    <a:schemeClr val="accent2"/>
                  </a:solidFill>
                </a:rPr>
                <a:t>采集</a:t>
              </a:r>
              <a:endParaRPr lang="zh-CN" altLang="en-US">
                <a:solidFill>
                  <a:schemeClr val="accent2"/>
                </a:solidFill>
              </a:endParaRPr>
            </a:p>
          </p:txBody>
        </p:sp>
        <p:sp>
          <p:nvSpPr>
            <p:cNvPr id="13" name="文本框 12"/>
            <p:cNvSpPr txBox="1"/>
            <p:nvPr>
              <p:custDataLst>
                <p:tags r:id="rId4"/>
              </p:custDataLst>
            </p:nvPr>
          </p:nvSpPr>
          <p:spPr>
            <a:xfrm>
              <a:off x="7990" y="3882"/>
              <a:ext cx="3135" cy="703"/>
            </a:xfrm>
            <a:prstGeom prst="rect">
              <a:avLst/>
            </a:prstGeom>
            <a:noFill/>
          </p:spPr>
          <p:txBody>
            <a:bodyPr wrap="square" rtlCol="0">
              <a:spAutoFit/>
            </a:bodyPr>
            <a:p>
              <a:pPr algn="l">
                <a:buClrTx/>
                <a:buSzTx/>
                <a:buFontTx/>
              </a:pPr>
              <a:r>
                <a:rPr lang="zh-CN" altLang="en-US">
                  <a:solidFill>
                    <a:schemeClr val="accent4"/>
                  </a:solidFill>
                </a:rPr>
                <a:t>步态</a:t>
              </a:r>
              <a:r>
                <a:rPr lang="zh-CN" altLang="en-US">
                  <a:solidFill>
                    <a:schemeClr val="accent4"/>
                  </a:solidFill>
                </a:rPr>
                <a:t>计算</a:t>
              </a:r>
              <a:endParaRPr lang="zh-CN" altLang="en-US">
                <a:solidFill>
                  <a:schemeClr val="accent4"/>
                </a:solidFill>
              </a:endParaRPr>
            </a:p>
          </p:txBody>
        </p:sp>
      </p:grpSp>
      <p:pic>
        <p:nvPicPr>
          <p:cNvPr id="15" name="图片 14"/>
          <p:cNvPicPr>
            <a:picLocks noChangeAspect="1"/>
          </p:cNvPicPr>
          <p:nvPr>
            <p:custDataLst>
              <p:tags r:id="rId5"/>
            </p:custDataLst>
          </p:nvPr>
        </p:nvPicPr>
        <p:blipFill>
          <a:blip r:embed="rId6"/>
          <a:stretch>
            <a:fillRect/>
          </a:stretch>
        </p:blipFill>
        <p:spPr>
          <a:xfrm>
            <a:off x="538480" y="590550"/>
            <a:ext cx="6394450" cy="6032500"/>
          </a:xfrm>
          <a:prstGeom prst="rect">
            <a:avLst/>
          </a:prstGeom>
        </p:spPr>
      </p:pic>
      <p:sp>
        <p:nvSpPr>
          <p:cNvPr id="16" name="文本框 15"/>
          <p:cNvSpPr txBox="1"/>
          <p:nvPr/>
        </p:nvSpPr>
        <p:spPr>
          <a:xfrm>
            <a:off x="7562850" y="2153920"/>
            <a:ext cx="3710305" cy="3356610"/>
          </a:xfrm>
          <a:prstGeom prst="rect">
            <a:avLst/>
          </a:prstGeom>
          <a:noFill/>
        </p:spPr>
        <p:txBody>
          <a:bodyPr wrap="square" rtlCol="0">
            <a:noAutofit/>
          </a:bodyPr>
          <a:p>
            <a:r>
              <a:rPr lang="zh-CN" altLang="en-US"/>
              <a:t>从</a:t>
            </a:r>
            <a:r>
              <a:rPr lang="en-US" altLang="zh-CN"/>
              <a:t>csv</a:t>
            </a:r>
            <a:r>
              <a:rPr lang="zh-CN" altLang="en-US"/>
              <a:t>文件中读取数据行，然后将这些数据插入到一个SQLite数据库中的名为 "jueying" 的数据表中。</a:t>
            </a:r>
            <a:endParaRPr lang="zh-CN" altLang="en-US"/>
          </a:p>
          <a:p>
            <a:endParaRPr lang="zh-CN" altLang="en-US"/>
          </a:p>
          <a:p>
            <a:r>
              <a:rPr lang="zh-CN" altLang="en-US"/>
              <a:t>该表包含 Time、Position、Velocity 和 Acceleration 列。逐行读取CSV文件内容，将数据按照规定的格式插入到数据库表中。</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67" name="图片 66" descr="北京体育大学logo含校名"/>
          <p:cNvPicPr>
            <a:picLocks noChangeAspect="1"/>
          </p:cNvPicPr>
          <p:nvPr/>
        </p:nvPicPr>
        <p:blipFill>
          <a:blip r:embed="rId1"/>
          <a:srcRect t="17239" b="20498"/>
          <a:stretch>
            <a:fillRect/>
          </a:stretch>
        </p:blipFill>
        <p:spPr>
          <a:xfrm>
            <a:off x="9882505" y="6074410"/>
            <a:ext cx="2143760" cy="667385"/>
          </a:xfrm>
          <a:prstGeom prst="rect">
            <a:avLst/>
          </a:prstGeom>
        </p:spPr>
      </p:pic>
      <p:pic>
        <p:nvPicPr>
          <p:cNvPr id="8" name="图片 7"/>
          <p:cNvPicPr>
            <a:picLocks noChangeAspect="1"/>
          </p:cNvPicPr>
          <p:nvPr>
            <p:custDataLst>
              <p:tags r:id="rId2"/>
            </p:custDataLst>
          </p:nvPr>
        </p:nvPicPr>
        <p:blipFill>
          <a:blip r:embed="rId3"/>
          <a:stretch>
            <a:fillRect/>
          </a:stretch>
        </p:blipFill>
        <p:spPr>
          <a:xfrm>
            <a:off x="562610" y="1534795"/>
            <a:ext cx="6927850" cy="3981450"/>
          </a:xfrm>
          <a:prstGeom prst="rect">
            <a:avLst/>
          </a:prstGeom>
        </p:spPr>
      </p:pic>
      <p:sp>
        <p:nvSpPr>
          <p:cNvPr id="12" name="文本框 11"/>
          <p:cNvSpPr txBox="1"/>
          <p:nvPr/>
        </p:nvSpPr>
        <p:spPr>
          <a:xfrm>
            <a:off x="7800340" y="2724785"/>
            <a:ext cx="4050665" cy="1698625"/>
          </a:xfrm>
          <a:prstGeom prst="rect">
            <a:avLst/>
          </a:prstGeom>
          <a:noFill/>
        </p:spPr>
        <p:txBody>
          <a:bodyPr wrap="square" rtlCol="0">
            <a:noAutofit/>
          </a:bodyPr>
          <a:p>
            <a:r>
              <a:rPr lang="zh-CN" altLang="en-US"/>
              <a:t>点击</a:t>
            </a:r>
            <a:r>
              <a:rPr lang="en-US" altLang="zh-CN"/>
              <a:t>“</a:t>
            </a:r>
            <a:r>
              <a:rPr lang="zh-CN" altLang="en-US"/>
              <a:t>加速度</a:t>
            </a:r>
            <a:r>
              <a:rPr lang="en-US" altLang="zh-CN"/>
              <a:t>”</a:t>
            </a:r>
            <a:r>
              <a:rPr lang="zh-CN" altLang="en-US"/>
              <a:t>按钮，获取从传感器导出的</a:t>
            </a:r>
            <a:r>
              <a:rPr lang="zh-CN" altLang="en-US"/>
              <a:t>数据。</a:t>
            </a:r>
            <a:endParaRPr lang="zh-CN" altLang="en-US"/>
          </a:p>
          <a:p>
            <a:endParaRPr lang="zh-CN" altLang="en-US"/>
          </a:p>
          <a:p>
            <a:r>
              <a:rPr lang="zh-CN" altLang="en-US"/>
              <a:t>如图为</a:t>
            </a:r>
            <a:r>
              <a:rPr lang="en-US" altLang="zh-CN"/>
              <a:t> </a:t>
            </a:r>
            <a:r>
              <a:rPr lang="zh-CN" altLang="en-US"/>
              <a:t>时间</a:t>
            </a:r>
            <a:r>
              <a:rPr lang="en-US" altLang="zh-CN"/>
              <a:t>-x</a:t>
            </a:r>
            <a:r>
              <a:rPr lang="zh-CN" altLang="en-US"/>
              <a:t>轴加速度</a:t>
            </a:r>
            <a:r>
              <a:rPr lang="en-US" altLang="zh-CN"/>
              <a:t> </a:t>
            </a:r>
            <a:r>
              <a:rPr lang="zh-CN" altLang="en-US"/>
              <a:t>图像</a:t>
            </a:r>
            <a:endParaRPr lang="zh-CN" altLang="en-US"/>
          </a:p>
        </p:txBody>
      </p:sp>
      <p:grpSp>
        <p:nvGrpSpPr>
          <p:cNvPr id="14" name="组合 13"/>
          <p:cNvGrpSpPr/>
          <p:nvPr/>
        </p:nvGrpSpPr>
        <p:grpSpPr>
          <a:xfrm>
            <a:off x="0" y="0"/>
            <a:ext cx="12192000" cy="528320"/>
            <a:chOff x="0" y="3648"/>
            <a:chExt cx="19200" cy="1008"/>
          </a:xfrm>
        </p:grpSpPr>
        <p:sp>
          <p:nvSpPr>
            <p:cNvPr id="15" name="矩形 14"/>
            <p:cNvSpPr/>
            <p:nvPr>
              <p:custDataLst>
                <p:tags r:id="rId4"/>
              </p:custDataLst>
            </p:nvPr>
          </p:nvSpPr>
          <p:spPr>
            <a:xfrm>
              <a:off x="0" y="3648"/>
              <a:ext cx="19200" cy="1008"/>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6" name="对角圆角矩形 15"/>
            <p:cNvSpPr/>
            <p:nvPr>
              <p:custDataLst>
                <p:tags r:id="rId5"/>
              </p:custDataLst>
            </p:nvPr>
          </p:nvSpPr>
          <p:spPr>
            <a:xfrm>
              <a:off x="103" y="3780"/>
              <a:ext cx="3656" cy="792"/>
            </a:xfrm>
            <a:prstGeom prst="round2Diag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7" name="文本框 16"/>
            <p:cNvSpPr txBox="1"/>
            <p:nvPr>
              <p:custDataLst>
                <p:tags r:id="rId6"/>
              </p:custDataLst>
            </p:nvPr>
          </p:nvSpPr>
          <p:spPr>
            <a:xfrm>
              <a:off x="533" y="3842"/>
              <a:ext cx="2867" cy="703"/>
            </a:xfrm>
            <a:prstGeom prst="rect">
              <a:avLst/>
            </a:prstGeom>
            <a:noFill/>
          </p:spPr>
          <p:txBody>
            <a:bodyPr wrap="square" rtlCol="0">
              <a:spAutoFit/>
            </a:bodyPr>
            <a:p>
              <a:r>
                <a:rPr lang="zh-CN" altLang="en-US" b="1" dirty="0">
                  <a:solidFill>
                    <a:schemeClr val="bg1"/>
                  </a:solidFill>
                  <a:latin typeface="+mn-ea"/>
                  <a:sym typeface="+mn-ea"/>
                </a:rPr>
                <a:t>数据获取与滤波</a:t>
              </a:r>
              <a:endParaRPr lang="zh-CN" altLang="en-US" b="1" dirty="0">
                <a:solidFill>
                  <a:schemeClr val="bg1"/>
                </a:solidFill>
                <a:latin typeface="+mn-ea"/>
                <a:sym typeface="+mn-ea"/>
              </a:endParaRPr>
            </a:p>
          </p:txBody>
        </p:sp>
        <p:sp>
          <p:nvSpPr>
            <p:cNvPr id="18" name="文本框 17"/>
            <p:cNvSpPr txBox="1"/>
            <p:nvPr>
              <p:custDataLst>
                <p:tags r:id="rId7"/>
              </p:custDataLst>
            </p:nvPr>
          </p:nvSpPr>
          <p:spPr>
            <a:xfrm>
              <a:off x="4252" y="3869"/>
              <a:ext cx="3429" cy="703"/>
            </a:xfrm>
            <a:prstGeom prst="rect">
              <a:avLst/>
            </a:prstGeom>
            <a:noFill/>
          </p:spPr>
          <p:txBody>
            <a:bodyPr wrap="square" rtlCol="0">
              <a:spAutoFit/>
            </a:bodyPr>
            <a:p>
              <a:r>
                <a:rPr lang="zh-CN" altLang="en-US">
                  <a:solidFill>
                    <a:schemeClr val="accent2"/>
                  </a:solidFill>
                </a:rPr>
                <a:t>特征点</a:t>
              </a:r>
              <a:r>
                <a:rPr lang="zh-CN" altLang="en-US">
                  <a:solidFill>
                    <a:schemeClr val="accent2"/>
                  </a:solidFill>
                </a:rPr>
                <a:t>采集</a:t>
              </a:r>
              <a:endParaRPr lang="zh-CN" altLang="en-US">
                <a:solidFill>
                  <a:schemeClr val="accent2"/>
                </a:solidFill>
              </a:endParaRPr>
            </a:p>
          </p:txBody>
        </p:sp>
        <p:sp>
          <p:nvSpPr>
            <p:cNvPr id="19" name="文本框 18"/>
            <p:cNvSpPr txBox="1"/>
            <p:nvPr>
              <p:custDataLst>
                <p:tags r:id="rId8"/>
              </p:custDataLst>
            </p:nvPr>
          </p:nvSpPr>
          <p:spPr>
            <a:xfrm>
              <a:off x="7990" y="3882"/>
              <a:ext cx="3135" cy="703"/>
            </a:xfrm>
            <a:prstGeom prst="rect">
              <a:avLst/>
            </a:prstGeom>
            <a:noFill/>
          </p:spPr>
          <p:txBody>
            <a:bodyPr wrap="square" rtlCol="0">
              <a:spAutoFit/>
            </a:bodyPr>
            <a:p>
              <a:pPr algn="l">
                <a:buClrTx/>
                <a:buSzTx/>
                <a:buFontTx/>
              </a:pPr>
              <a:r>
                <a:rPr lang="zh-CN" altLang="en-US">
                  <a:solidFill>
                    <a:schemeClr val="accent4"/>
                  </a:solidFill>
                </a:rPr>
                <a:t>步态</a:t>
              </a:r>
              <a:r>
                <a:rPr lang="zh-CN" altLang="en-US">
                  <a:solidFill>
                    <a:schemeClr val="accent4"/>
                  </a:solidFill>
                </a:rPr>
                <a:t>计算</a:t>
              </a:r>
              <a:endParaRPr lang="zh-CN" altLang="en-US">
                <a:solidFill>
                  <a:schemeClr val="accent4"/>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67" name="图片 66" descr="北京体育大学logo含校名"/>
          <p:cNvPicPr>
            <a:picLocks noChangeAspect="1"/>
          </p:cNvPicPr>
          <p:nvPr/>
        </p:nvPicPr>
        <p:blipFill>
          <a:blip r:embed="rId1"/>
          <a:srcRect t="17239" b="20498"/>
          <a:stretch>
            <a:fillRect/>
          </a:stretch>
        </p:blipFill>
        <p:spPr>
          <a:xfrm>
            <a:off x="9882505" y="6074410"/>
            <a:ext cx="2143760" cy="667385"/>
          </a:xfrm>
          <a:prstGeom prst="rect">
            <a:avLst/>
          </a:prstGeom>
        </p:spPr>
      </p:pic>
      <p:sp>
        <p:nvSpPr>
          <p:cNvPr id="12" name="文本框 11"/>
          <p:cNvSpPr txBox="1"/>
          <p:nvPr/>
        </p:nvSpPr>
        <p:spPr>
          <a:xfrm>
            <a:off x="7681595" y="1146810"/>
            <a:ext cx="4050665" cy="1698625"/>
          </a:xfrm>
          <a:prstGeom prst="rect">
            <a:avLst/>
          </a:prstGeom>
          <a:noFill/>
        </p:spPr>
        <p:txBody>
          <a:bodyPr wrap="square" rtlCol="0">
            <a:noAutofit/>
          </a:bodyPr>
          <a:p>
            <a:r>
              <a:t>实现Butterworth滤波器的数据处理功能，对加速度数据进行滤波。接收两个向量参数，一个包含时间数据（time），另一个包含加速度数据（acc_data）。</a:t>
            </a:r>
          </a:p>
          <a:p/>
          <a:p>
            <a:r>
              <a:t>调整两个向量的大小以匹配输入数据的大小。然后，从预定义的Butterworth滤波器系数中计算得到滤波器的输出。</a:t>
            </a:r>
          </a:p>
          <a:p/>
          <a:p>
            <a:r>
              <a:t>经过滤波处理的加速度数据被存储在acc_data向量中。总之，该代码段用于将原始加速度数据应用Butterworth滤波器，以获得更平滑的输出数据。</a:t>
            </a:r>
          </a:p>
        </p:txBody>
      </p:sp>
      <p:pic>
        <p:nvPicPr>
          <p:cNvPr id="2" name="图片 1"/>
          <p:cNvPicPr>
            <a:picLocks noChangeAspect="1"/>
          </p:cNvPicPr>
          <p:nvPr>
            <p:custDataLst>
              <p:tags r:id="rId2"/>
            </p:custDataLst>
          </p:nvPr>
        </p:nvPicPr>
        <p:blipFill>
          <a:blip r:embed="rId3"/>
          <a:stretch>
            <a:fillRect/>
          </a:stretch>
        </p:blipFill>
        <p:spPr>
          <a:xfrm>
            <a:off x="612140" y="786765"/>
            <a:ext cx="6623050" cy="5575300"/>
          </a:xfrm>
          <a:prstGeom prst="rect">
            <a:avLst/>
          </a:prstGeom>
        </p:spPr>
      </p:pic>
      <p:grpSp>
        <p:nvGrpSpPr>
          <p:cNvPr id="13" name="组合 12"/>
          <p:cNvGrpSpPr/>
          <p:nvPr/>
        </p:nvGrpSpPr>
        <p:grpSpPr>
          <a:xfrm>
            <a:off x="0" y="0"/>
            <a:ext cx="12192000" cy="528320"/>
            <a:chOff x="0" y="3648"/>
            <a:chExt cx="19200" cy="1008"/>
          </a:xfrm>
        </p:grpSpPr>
        <p:sp>
          <p:nvSpPr>
            <p:cNvPr id="14" name="矩形 13"/>
            <p:cNvSpPr/>
            <p:nvPr>
              <p:custDataLst>
                <p:tags r:id="rId4"/>
              </p:custDataLst>
            </p:nvPr>
          </p:nvSpPr>
          <p:spPr>
            <a:xfrm>
              <a:off x="0" y="3648"/>
              <a:ext cx="19200" cy="1008"/>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5" name="对角圆角矩形 14"/>
            <p:cNvSpPr/>
            <p:nvPr>
              <p:custDataLst>
                <p:tags r:id="rId5"/>
              </p:custDataLst>
            </p:nvPr>
          </p:nvSpPr>
          <p:spPr>
            <a:xfrm>
              <a:off x="103" y="3780"/>
              <a:ext cx="3656" cy="792"/>
            </a:xfrm>
            <a:prstGeom prst="round2Diag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6" name="文本框 15"/>
            <p:cNvSpPr txBox="1"/>
            <p:nvPr>
              <p:custDataLst>
                <p:tags r:id="rId6"/>
              </p:custDataLst>
            </p:nvPr>
          </p:nvSpPr>
          <p:spPr>
            <a:xfrm>
              <a:off x="533" y="3842"/>
              <a:ext cx="2867" cy="703"/>
            </a:xfrm>
            <a:prstGeom prst="rect">
              <a:avLst/>
            </a:prstGeom>
            <a:noFill/>
          </p:spPr>
          <p:txBody>
            <a:bodyPr wrap="square" rtlCol="0">
              <a:spAutoFit/>
            </a:bodyPr>
            <a:p>
              <a:r>
                <a:rPr lang="zh-CN" altLang="en-US" b="1" dirty="0">
                  <a:solidFill>
                    <a:schemeClr val="bg1"/>
                  </a:solidFill>
                  <a:latin typeface="+mn-ea"/>
                  <a:sym typeface="+mn-ea"/>
                </a:rPr>
                <a:t>数据获取与滤波</a:t>
              </a:r>
              <a:endParaRPr lang="zh-CN" altLang="en-US" b="1" dirty="0">
                <a:solidFill>
                  <a:schemeClr val="bg1"/>
                </a:solidFill>
                <a:latin typeface="+mn-ea"/>
                <a:sym typeface="+mn-ea"/>
              </a:endParaRPr>
            </a:p>
          </p:txBody>
        </p:sp>
        <p:sp>
          <p:nvSpPr>
            <p:cNvPr id="17" name="文本框 16"/>
            <p:cNvSpPr txBox="1"/>
            <p:nvPr>
              <p:custDataLst>
                <p:tags r:id="rId7"/>
              </p:custDataLst>
            </p:nvPr>
          </p:nvSpPr>
          <p:spPr>
            <a:xfrm>
              <a:off x="4252" y="3869"/>
              <a:ext cx="3429" cy="703"/>
            </a:xfrm>
            <a:prstGeom prst="rect">
              <a:avLst/>
            </a:prstGeom>
            <a:noFill/>
          </p:spPr>
          <p:txBody>
            <a:bodyPr wrap="square" rtlCol="0">
              <a:spAutoFit/>
            </a:bodyPr>
            <a:p>
              <a:r>
                <a:rPr lang="zh-CN" altLang="en-US">
                  <a:solidFill>
                    <a:schemeClr val="accent2"/>
                  </a:solidFill>
                </a:rPr>
                <a:t>特征点</a:t>
              </a:r>
              <a:r>
                <a:rPr lang="zh-CN" altLang="en-US">
                  <a:solidFill>
                    <a:schemeClr val="accent2"/>
                  </a:solidFill>
                </a:rPr>
                <a:t>采集</a:t>
              </a:r>
              <a:endParaRPr lang="zh-CN" altLang="en-US">
                <a:solidFill>
                  <a:schemeClr val="accent2"/>
                </a:solidFill>
              </a:endParaRPr>
            </a:p>
          </p:txBody>
        </p:sp>
        <p:sp>
          <p:nvSpPr>
            <p:cNvPr id="18" name="文本框 17"/>
            <p:cNvSpPr txBox="1"/>
            <p:nvPr>
              <p:custDataLst>
                <p:tags r:id="rId8"/>
              </p:custDataLst>
            </p:nvPr>
          </p:nvSpPr>
          <p:spPr>
            <a:xfrm>
              <a:off x="7990" y="3882"/>
              <a:ext cx="3135" cy="703"/>
            </a:xfrm>
            <a:prstGeom prst="rect">
              <a:avLst/>
            </a:prstGeom>
            <a:noFill/>
          </p:spPr>
          <p:txBody>
            <a:bodyPr wrap="square" rtlCol="0">
              <a:spAutoFit/>
            </a:bodyPr>
            <a:p>
              <a:pPr algn="l">
                <a:buClrTx/>
                <a:buSzTx/>
                <a:buFontTx/>
              </a:pPr>
              <a:r>
                <a:rPr lang="zh-CN" altLang="en-US">
                  <a:solidFill>
                    <a:schemeClr val="accent4"/>
                  </a:solidFill>
                </a:rPr>
                <a:t>步态</a:t>
              </a:r>
              <a:r>
                <a:rPr lang="zh-CN" altLang="en-US">
                  <a:solidFill>
                    <a:schemeClr val="accent4"/>
                  </a:solidFill>
                </a:rPr>
                <a:t>计算</a:t>
              </a:r>
              <a:endParaRPr lang="zh-CN" altLang="en-US">
                <a:solidFill>
                  <a:schemeClr val="accent4"/>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48" name="文本框 1"/>
          <p:cNvSpPr txBox="1"/>
          <p:nvPr>
            <p:custDataLst>
              <p:tags r:id="rId1"/>
            </p:custDataLst>
          </p:nvPr>
        </p:nvSpPr>
        <p:spPr>
          <a:xfrm>
            <a:off x="609605" y="609600"/>
            <a:ext cx="9448864" cy="7620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4000" b="1" u="none" spc="160">
                <a:solidFill>
                  <a:srgbClr val="FFFFFF"/>
                </a:solidFill>
                <a:uFillTx/>
                <a:latin typeface="Calibri" panose="020F0502020204030204" charset="0"/>
                <a:ea typeface="微软雅黑" panose="020B0503020204020204" charset="-122"/>
              </a:rPr>
              <a:t>第一部分 · 标题</a:t>
            </a:r>
            <a:endParaRPr lang="zh-CN" altLang="en-US" sz="4000" b="1" u="none" spc="160">
              <a:solidFill>
                <a:srgbClr val="FFFFFF"/>
              </a:solidFill>
              <a:uFillTx/>
              <a:latin typeface="Calibri" panose="020F0502020204030204" charset="0"/>
              <a:ea typeface="微软雅黑" panose="020B0503020204020204" charset="-122"/>
            </a:endParaRPr>
          </a:p>
        </p:txBody>
      </p:sp>
      <p:pic>
        <p:nvPicPr>
          <p:cNvPr id="67" name="图片 66" descr="北京体育大学logo含校名"/>
          <p:cNvPicPr>
            <a:picLocks noChangeAspect="1"/>
          </p:cNvPicPr>
          <p:nvPr/>
        </p:nvPicPr>
        <p:blipFill>
          <a:blip r:embed="rId2"/>
          <a:srcRect t="17239" b="20498"/>
          <a:stretch>
            <a:fillRect/>
          </a:stretch>
        </p:blipFill>
        <p:spPr>
          <a:xfrm>
            <a:off x="9882505" y="6074410"/>
            <a:ext cx="2143760" cy="667385"/>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669290" y="1607820"/>
            <a:ext cx="6991350" cy="3835400"/>
          </a:xfrm>
          <a:prstGeom prst="rect">
            <a:avLst/>
          </a:prstGeom>
        </p:spPr>
      </p:pic>
      <p:sp>
        <p:nvSpPr>
          <p:cNvPr id="12" name="文本框 11"/>
          <p:cNvSpPr txBox="1"/>
          <p:nvPr/>
        </p:nvSpPr>
        <p:spPr>
          <a:xfrm>
            <a:off x="8032115" y="2820670"/>
            <a:ext cx="3418205" cy="1217295"/>
          </a:xfrm>
          <a:prstGeom prst="rect">
            <a:avLst/>
          </a:prstGeom>
          <a:noFill/>
        </p:spPr>
        <p:txBody>
          <a:bodyPr wrap="square" rtlCol="0">
            <a:noAutofit/>
          </a:bodyPr>
          <a:p>
            <a:r>
              <a:rPr lang="zh-CN" altLang="en-US"/>
              <a:t>点击</a:t>
            </a:r>
            <a:r>
              <a:rPr lang="en-US" altLang="zh-CN"/>
              <a:t>“</a:t>
            </a:r>
            <a:r>
              <a:rPr lang="zh-CN" altLang="en-US"/>
              <a:t>滤波</a:t>
            </a:r>
            <a:r>
              <a:rPr lang="en-US" altLang="zh-CN"/>
              <a:t>”</a:t>
            </a:r>
            <a:r>
              <a:rPr lang="zh-CN" altLang="en-US"/>
              <a:t>按钮将原始数据进行</a:t>
            </a:r>
            <a:r>
              <a:rPr lang="zh-CN" altLang="en-US"/>
              <a:t>巴特沃斯滤波</a:t>
            </a:r>
            <a:endParaRPr lang="zh-CN" altLang="en-US"/>
          </a:p>
          <a:p>
            <a:endParaRPr lang="zh-CN" altLang="en-US"/>
          </a:p>
          <a:p>
            <a:r>
              <a:rPr lang="zh-CN" altLang="en-US"/>
              <a:t>如图横坐标为时间（</a:t>
            </a:r>
            <a:r>
              <a:rPr lang="en-US" altLang="zh-CN"/>
              <a:t>ms</a:t>
            </a:r>
            <a:r>
              <a:rPr lang="zh-CN" altLang="en-US"/>
              <a:t>）</a:t>
            </a:r>
            <a:endParaRPr lang="zh-CN" altLang="en-US"/>
          </a:p>
        </p:txBody>
      </p:sp>
      <p:grpSp>
        <p:nvGrpSpPr>
          <p:cNvPr id="13" name="组合 12"/>
          <p:cNvGrpSpPr/>
          <p:nvPr/>
        </p:nvGrpSpPr>
        <p:grpSpPr>
          <a:xfrm>
            <a:off x="0" y="0"/>
            <a:ext cx="12192000" cy="528320"/>
            <a:chOff x="0" y="3648"/>
            <a:chExt cx="19200" cy="1008"/>
          </a:xfrm>
        </p:grpSpPr>
        <p:sp>
          <p:nvSpPr>
            <p:cNvPr id="14" name="矩形 13"/>
            <p:cNvSpPr/>
            <p:nvPr>
              <p:custDataLst>
                <p:tags r:id="rId5"/>
              </p:custDataLst>
            </p:nvPr>
          </p:nvSpPr>
          <p:spPr>
            <a:xfrm>
              <a:off x="0" y="3648"/>
              <a:ext cx="19200" cy="1008"/>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5" name="对角圆角矩形 14"/>
            <p:cNvSpPr/>
            <p:nvPr>
              <p:custDataLst>
                <p:tags r:id="rId6"/>
              </p:custDataLst>
            </p:nvPr>
          </p:nvSpPr>
          <p:spPr>
            <a:xfrm>
              <a:off x="103" y="3780"/>
              <a:ext cx="3656" cy="792"/>
            </a:xfrm>
            <a:prstGeom prst="round2Diag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6" name="文本框 15"/>
            <p:cNvSpPr txBox="1"/>
            <p:nvPr>
              <p:custDataLst>
                <p:tags r:id="rId7"/>
              </p:custDataLst>
            </p:nvPr>
          </p:nvSpPr>
          <p:spPr>
            <a:xfrm>
              <a:off x="533" y="3842"/>
              <a:ext cx="2867" cy="703"/>
            </a:xfrm>
            <a:prstGeom prst="rect">
              <a:avLst/>
            </a:prstGeom>
            <a:noFill/>
          </p:spPr>
          <p:txBody>
            <a:bodyPr wrap="square" rtlCol="0">
              <a:spAutoFit/>
            </a:bodyPr>
            <a:p>
              <a:r>
                <a:rPr lang="zh-CN" altLang="en-US" b="1" dirty="0">
                  <a:solidFill>
                    <a:schemeClr val="bg1"/>
                  </a:solidFill>
                  <a:latin typeface="+mn-ea"/>
                  <a:sym typeface="+mn-ea"/>
                </a:rPr>
                <a:t>数据获取与滤波</a:t>
              </a:r>
              <a:endParaRPr lang="zh-CN" altLang="en-US" b="1" dirty="0">
                <a:solidFill>
                  <a:schemeClr val="bg1"/>
                </a:solidFill>
                <a:latin typeface="+mn-ea"/>
                <a:sym typeface="+mn-ea"/>
              </a:endParaRPr>
            </a:p>
          </p:txBody>
        </p:sp>
        <p:sp>
          <p:nvSpPr>
            <p:cNvPr id="17" name="文本框 16"/>
            <p:cNvSpPr txBox="1"/>
            <p:nvPr>
              <p:custDataLst>
                <p:tags r:id="rId8"/>
              </p:custDataLst>
            </p:nvPr>
          </p:nvSpPr>
          <p:spPr>
            <a:xfrm>
              <a:off x="4252" y="3869"/>
              <a:ext cx="3429" cy="703"/>
            </a:xfrm>
            <a:prstGeom prst="rect">
              <a:avLst/>
            </a:prstGeom>
            <a:noFill/>
          </p:spPr>
          <p:txBody>
            <a:bodyPr wrap="square" rtlCol="0">
              <a:spAutoFit/>
            </a:bodyPr>
            <a:p>
              <a:r>
                <a:rPr lang="zh-CN" altLang="en-US">
                  <a:solidFill>
                    <a:schemeClr val="accent2"/>
                  </a:solidFill>
                </a:rPr>
                <a:t>特征点</a:t>
              </a:r>
              <a:r>
                <a:rPr lang="zh-CN" altLang="en-US">
                  <a:solidFill>
                    <a:schemeClr val="accent2"/>
                  </a:solidFill>
                </a:rPr>
                <a:t>采集</a:t>
              </a:r>
              <a:endParaRPr lang="zh-CN" altLang="en-US">
                <a:solidFill>
                  <a:schemeClr val="accent2"/>
                </a:solidFill>
              </a:endParaRPr>
            </a:p>
          </p:txBody>
        </p:sp>
        <p:sp>
          <p:nvSpPr>
            <p:cNvPr id="18" name="文本框 17"/>
            <p:cNvSpPr txBox="1"/>
            <p:nvPr>
              <p:custDataLst>
                <p:tags r:id="rId9"/>
              </p:custDataLst>
            </p:nvPr>
          </p:nvSpPr>
          <p:spPr>
            <a:xfrm>
              <a:off x="7990" y="3882"/>
              <a:ext cx="3135" cy="703"/>
            </a:xfrm>
            <a:prstGeom prst="rect">
              <a:avLst/>
            </a:prstGeom>
            <a:noFill/>
          </p:spPr>
          <p:txBody>
            <a:bodyPr wrap="square" rtlCol="0">
              <a:spAutoFit/>
            </a:bodyPr>
            <a:p>
              <a:pPr algn="l">
                <a:buClrTx/>
                <a:buSzTx/>
                <a:buFontTx/>
              </a:pPr>
              <a:r>
                <a:rPr lang="zh-CN" altLang="en-US">
                  <a:solidFill>
                    <a:schemeClr val="accent4"/>
                  </a:solidFill>
                </a:rPr>
                <a:t>步态</a:t>
              </a:r>
              <a:r>
                <a:rPr lang="zh-CN" altLang="en-US">
                  <a:solidFill>
                    <a:schemeClr val="accent4"/>
                  </a:solidFill>
                </a:rPr>
                <a:t>计算</a:t>
              </a:r>
              <a:endParaRPr lang="zh-CN" altLang="en-US">
                <a:solidFill>
                  <a:schemeClr val="accent4"/>
                </a:solidFill>
              </a:endParaRPr>
            </a:p>
          </p:txBody>
        </p:sp>
      </p:gr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60" name="矩形 59"/>
          <p:cNvSpPr/>
          <p:nvPr/>
        </p:nvSpPr>
        <p:spPr>
          <a:xfrm>
            <a:off x="0" y="1230630"/>
            <a:ext cx="12191365" cy="4421505"/>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6" name="图片 55" descr="C:\Users\21202\Desktop\_P6A5098.jpg_P6A5098"/>
          <p:cNvPicPr>
            <a:picLocks noChangeAspect="1"/>
          </p:cNvPicPr>
          <p:nvPr/>
        </p:nvPicPr>
        <p:blipFill>
          <a:blip r:embed="rId1">
            <a:lum bright="6000" contrast="12000"/>
          </a:blip>
          <a:srcRect/>
          <a:stretch>
            <a:fillRect/>
          </a:stretch>
        </p:blipFill>
        <p:spPr>
          <a:xfrm>
            <a:off x="0" y="1229995"/>
            <a:ext cx="6922770" cy="4422140"/>
          </a:xfrm>
          <a:prstGeom prst="rect">
            <a:avLst/>
          </a:prstGeom>
        </p:spPr>
      </p:pic>
      <p:sp>
        <p:nvSpPr>
          <p:cNvPr id="57" name="矩形 56"/>
          <p:cNvSpPr/>
          <p:nvPr/>
        </p:nvSpPr>
        <p:spPr>
          <a:xfrm>
            <a:off x="0" y="1229995"/>
            <a:ext cx="6922770" cy="442214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文本框 54"/>
          <p:cNvSpPr txBox="1"/>
          <p:nvPr/>
        </p:nvSpPr>
        <p:spPr>
          <a:xfrm>
            <a:off x="2102485" y="3818255"/>
            <a:ext cx="3348990" cy="829945"/>
          </a:xfrm>
          <a:prstGeom prst="rect">
            <a:avLst/>
          </a:prstGeom>
          <a:noFill/>
        </p:spPr>
        <p:txBody>
          <a:bodyPr wrap="square" rtlCol="0">
            <a:spAutoFit/>
          </a:bodyPr>
          <a:p>
            <a:pPr algn="dist"/>
            <a:r>
              <a:rPr lang="zh-CN" altLang="en-US" sz="4800" b="1" kern="2000">
                <a:solidFill>
                  <a:schemeClr val="bg1"/>
                </a:solidFill>
                <a:uFillTx/>
              </a:rPr>
              <a:t>特征点</a:t>
            </a:r>
            <a:r>
              <a:rPr lang="zh-CN" altLang="en-US" sz="4800" b="1" kern="2000">
                <a:solidFill>
                  <a:schemeClr val="bg1"/>
                </a:solidFill>
                <a:uFillTx/>
              </a:rPr>
              <a:t>采集</a:t>
            </a:r>
            <a:endParaRPr lang="zh-CN" altLang="en-US" sz="4800" b="1" kern="2000">
              <a:solidFill>
                <a:schemeClr val="bg1"/>
              </a:solidFill>
              <a:uFillTx/>
            </a:endParaRPr>
          </a:p>
        </p:txBody>
      </p:sp>
      <p:sp>
        <p:nvSpPr>
          <p:cNvPr id="59" name="矩形 58"/>
          <p:cNvSpPr/>
          <p:nvPr/>
        </p:nvSpPr>
        <p:spPr>
          <a:xfrm>
            <a:off x="1346200" y="1792605"/>
            <a:ext cx="7460615" cy="3448685"/>
          </a:xfrm>
          <a:prstGeom prst="rect">
            <a:avLst/>
          </a:prstGeom>
          <a:noFill/>
          <a:ln w="381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 name="组合 4"/>
          <p:cNvGrpSpPr/>
          <p:nvPr/>
        </p:nvGrpSpPr>
        <p:grpSpPr>
          <a:xfrm>
            <a:off x="8420735" y="3702685"/>
            <a:ext cx="1271270" cy="1014730"/>
            <a:chOff x="12770" y="7817"/>
            <a:chExt cx="2002" cy="1598"/>
          </a:xfrm>
        </p:grpSpPr>
        <p:sp>
          <p:nvSpPr>
            <p:cNvPr id="3" name="对角圆角矩形 2"/>
            <p:cNvSpPr/>
            <p:nvPr/>
          </p:nvSpPr>
          <p:spPr>
            <a:xfrm>
              <a:off x="12770" y="7817"/>
              <a:ext cx="2003" cy="1599"/>
            </a:xfrm>
            <a:prstGeom prst="round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12950" y="7854"/>
              <a:ext cx="1787" cy="1452"/>
            </a:xfrm>
            <a:prstGeom prst="rect">
              <a:avLst/>
            </a:prstGeom>
            <a:noFill/>
          </p:spPr>
          <p:txBody>
            <a:bodyPr wrap="square" rtlCol="0">
              <a:spAutoFit/>
            </a:bodyPr>
            <a:p>
              <a:r>
                <a:rPr lang="en-US" altLang="zh-CN" sz="5400">
                  <a:solidFill>
                    <a:schemeClr val="bg1"/>
                  </a:solidFill>
                  <a:latin typeface="Arial" panose="020B0604020202020204" pitchFamily="34" charset="0"/>
                  <a:ea typeface="微软雅黑" panose="020B0503020204020204" charset="-122"/>
                  <a:cs typeface="Arial" panose="020B0604020202020204" pitchFamily="34" charset="0"/>
                </a:rPr>
                <a:t>02</a:t>
              </a:r>
              <a:endParaRPr lang="en-US" altLang="zh-CN" sz="5400">
                <a:solidFill>
                  <a:schemeClr val="bg1"/>
                </a:solidFill>
                <a:latin typeface="Arial" panose="020B0604020202020204" pitchFamily="34" charset="0"/>
                <a:ea typeface="微软雅黑" panose="020B0503020204020204" charset="-122"/>
                <a:cs typeface="Arial" panose="020B0604020202020204" pitchFamily="34" charset="0"/>
              </a:endParaRPr>
            </a:p>
          </p:txBody>
        </p:sp>
      </p:grpSp>
      <p:pic>
        <p:nvPicPr>
          <p:cNvPr id="9" name="图片 8" descr="北京体育大学logo含校名"/>
          <p:cNvPicPr>
            <a:picLocks noChangeAspect="1"/>
          </p:cNvPicPr>
          <p:nvPr/>
        </p:nvPicPr>
        <p:blipFill>
          <a:blip r:embed="rId2"/>
          <a:srcRect t="17239" b="20498"/>
          <a:stretch>
            <a:fillRect/>
          </a:stretch>
        </p:blipFill>
        <p:spPr>
          <a:xfrm>
            <a:off x="9882505" y="6074410"/>
            <a:ext cx="2143760" cy="6673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67" name="图片 66" descr="北京体育大学logo含校名"/>
          <p:cNvPicPr>
            <a:picLocks noChangeAspect="1"/>
          </p:cNvPicPr>
          <p:nvPr/>
        </p:nvPicPr>
        <p:blipFill>
          <a:blip r:embed="rId1"/>
          <a:srcRect t="17239" b="20498"/>
          <a:stretch>
            <a:fillRect/>
          </a:stretch>
        </p:blipFill>
        <p:spPr>
          <a:xfrm>
            <a:off x="9882505" y="6074410"/>
            <a:ext cx="2143760" cy="667385"/>
          </a:xfrm>
          <a:prstGeom prst="rect">
            <a:avLst/>
          </a:prstGeom>
        </p:spPr>
      </p:pic>
      <p:pic>
        <p:nvPicPr>
          <p:cNvPr id="12" name="图片 11"/>
          <p:cNvPicPr>
            <a:picLocks noChangeAspect="1"/>
          </p:cNvPicPr>
          <p:nvPr>
            <p:custDataLst>
              <p:tags r:id="rId2"/>
            </p:custDataLst>
          </p:nvPr>
        </p:nvPicPr>
        <p:blipFill>
          <a:blip r:embed="rId3"/>
          <a:stretch>
            <a:fillRect/>
          </a:stretch>
        </p:blipFill>
        <p:spPr>
          <a:xfrm>
            <a:off x="716915" y="1019810"/>
            <a:ext cx="5321300" cy="5054600"/>
          </a:xfrm>
          <a:prstGeom prst="rect">
            <a:avLst/>
          </a:prstGeom>
        </p:spPr>
      </p:pic>
      <p:sp>
        <p:nvSpPr>
          <p:cNvPr id="13" name="文本框 12"/>
          <p:cNvSpPr txBox="1"/>
          <p:nvPr/>
        </p:nvSpPr>
        <p:spPr>
          <a:xfrm>
            <a:off x="6337300" y="1432560"/>
            <a:ext cx="5562600" cy="5490845"/>
          </a:xfrm>
          <a:prstGeom prst="rect">
            <a:avLst/>
          </a:prstGeom>
          <a:noFill/>
        </p:spPr>
        <p:txBody>
          <a:bodyPr wrap="square" rtlCol="0">
            <a:noAutofit/>
          </a:bodyPr>
          <a:p>
            <a:r>
              <a:rPr lang="zh-CN" altLang="en-US"/>
              <a:t>实现寻找波峰和波谷的功能。 findPeaks 和 findValleys目的是找到数据中的波峰和波谷的位置索引，并将这些位置索引存储在一个整数向量中，分别为 peaks（波峰）和 valleys（波谷）。</a:t>
            </a:r>
            <a:endParaRPr lang="zh-CN" altLang="en-US"/>
          </a:p>
          <a:p>
            <a:endParaRPr lang="zh-CN" altLang="en-US"/>
          </a:p>
          <a:p>
            <a:r>
              <a:rPr lang="zh-CN" altLang="en-US"/>
              <a:t>findPeaks 函数遍历数据数组，检查每个数据点是否满足大于其前一个点和后一个点的条件。如果满足，则将当前位置索引添加到 peaks 向量中，表示这个位置是一个波峰。</a:t>
            </a:r>
            <a:endParaRPr lang="zh-CN" altLang="en-US"/>
          </a:p>
          <a:p>
            <a:endParaRPr lang="zh-CN" altLang="en-US"/>
          </a:p>
          <a:p>
            <a:r>
              <a:rPr lang="zh-CN" altLang="en-US"/>
              <a:t>findValleys 函数遍历数据数组，检查每个数据点是否满足小于其前一个点和后一个点的条件。如果满足，则将当前位置索引添加到 valleys 向量中，表示这个位置是一个波谷。</a:t>
            </a:r>
            <a:endParaRPr lang="zh-CN" altLang="en-US"/>
          </a:p>
          <a:p>
            <a:endParaRPr lang="zh-CN" altLang="en-US"/>
          </a:p>
          <a:p>
            <a:endParaRPr lang="zh-CN" altLang="en-US"/>
          </a:p>
        </p:txBody>
      </p:sp>
      <p:grpSp>
        <p:nvGrpSpPr>
          <p:cNvPr id="22" name="组合 21"/>
          <p:cNvGrpSpPr/>
          <p:nvPr/>
        </p:nvGrpSpPr>
        <p:grpSpPr>
          <a:xfrm>
            <a:off x="0" y="0"/>
            <a:ext cx="12192000" cy="528320"/>
            <a:chOff x="0" y="3648"/>
            <a:chExt cx="19200" cy="1008"/>
          </a:xfrm>
        </p:grpSpPr>
        <p:sp>
          <p:nvSpPr>
            <p:cNvPr id="23" name="矩形 22"/>
            <p:cNvSpPr/>
            <p:nvPr>
              <p:custDataLst>
                <p:tags r:id="rId4"/>
              </p:custDataLst>
            </p:nvPr>
          </p:nvSpPr>
          <p:spPr>
            <a:xfrm>
              <a:off x="0" y="3648"/>
              <a:ext cx="19200" cy="1008"/>
            </a:xfrm>
            <a:prstGeom prst="rect">
              <a:avLst/>
            </a:prstGeom>
            <a:solidFill>
              <a:srgbClr val="E4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4" name="对角圆角矩形 23"/>
            <p:cNvSpPr/>
            <p:nvPr>
              <p:custDataLst>
                <p:tags r:id="rId5"/>
              </p:custDataLst>
            </p:nvPr>
          </p:nvSpPr>
          <p:spPr>
            <a:xfrm>
              <a:off x="3625" y="3780"/>
              <a:ext cx="3656" cy="792"/>
            </a:xfrm>
            <a:prstGeom prst="round2Diag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6" name="文本框 25"/>
            <p:cNvSpPr txBox="1"/>
            <p:nvPr>
              <p:custDataLst>
                <p:tags r:id="rId6"/>
              </p:custDataLst>
            </p:nvPr>
          </p:nvSpPr>
          <p:spPr>
            <a:xfrm>
              <a:off x="533" y="3842"/>
              <a:ext cx="2867" cy="703"/>
            </a:xfrm>
            <a:prstGeom prst="rect">
              <a:avLst/>
            </a:prstGeom>
            <a:noFill/>
          </p:spPr>
          <p:txBody>
            <a:bodyPr wrap="square" rtlCol="0">
              <a:spAutoFit/>
            </a:bodyPr>
            <a:p>
              <a:r>
                <a:rPr lang="zh-CN" altLang="en-US" dirty="0">
                  <a:solidFill>
                    <a:schemeClr val="tx1">
                      <a:lumMod val="65000"/>
                      <a:lumOff val="35000"/>
                    </a:schemeClr>
                  </a:solidFill>
                  <a:latin typeface="+mn-ea"/>
                  <a:sym typeface="+mn-ea"/>
                </a:rPr>
                <a:t>数据获取与滤波</a:t>
              </a:r>
              <a:endParaRPr lang="zh-CN" altLang="en-US" dirty="0">
                <a:solidFill>
                  <a:schemeClr val="tx1">
                    <a:lumMod val="65000"/>
                    <a:lumOff val="35000"/>
                  </a:schemeClr>
                </a:solidFill>
                <a:latin typeface="+mn-ea"/>
                <a:sym typeface="+mn-ea"/>
              </a:endParaRPr>
            </a:p>
          </p:txBody>
        </p:sp>
        <p:sp>
          <p:nvSpPr>
            <p:cNvPr id="32" name="文本框 31"/>
            <p:cNvSpPr txBox="1"/>
            <p:nvPr>
              <p:custDataLst>
                <p:tags r:id="rId7"/>
              </p:custDataLst>
            </p:nvPr>
          </p:nvSpPr>
          <p:spPr>
            <a:xfrm>
              <a:off x="4159" y="3882"/>
              <a:ext cx="3429" cy="703"/>
            </a:xfrm>
            <a:prstGeom prst="rect">
              <a:avLst/>
            </a:prstGeom>
            <a:noFill/>
          </p:spPr>
          <p:txBody>
            <a:bodyPr wrap="square" rtlCol="0">
              <a:spAutoFit/>
            </a:bodyPr>
            <a:p>
              <a:r>
                <a:rPr lang="zh-CN" altLang="en-US" b="1">
                  <a:solidFill>
                    <a:schemeClr val="bg1"/>
                  </a:solidFill>
                </a:rPr>
                <a:t>特征点采集</a:t>
              </a:r>
              <a:endParaRPr lang="zh-CN" altLang="en-US" b="1">
                <a:solidFill>
                  <a:schemeClr val="bg1"/>
                </a:solidFill>
              </a:endParaRPr>
            </a:p>
          </p:txBody>
        </p:sp>
        <p:sp>
          <p:nvSpPr>
            <p:cNvPr id="33" name="文本框 32"/>
            <p:cNvSpPr txBox="1"/>
            <p:nvPr>
              <p:custDataLst>
                <p:tags r:id="rId8"/>
              </p:custDataLst>
            </p:nvPr>
          </p:nvSpPr>
          <p:spPr>
            <a:xfrm>
              <a:off x="7990" y="3882"/>
              <a:ext cx="3135" cy="703"/>
            </a:xfrm>
            <a:prstGeom prst="rect">
              <a:avLst/>
            </a:prstGeom>
            <a:noFill/>
          </p:spPr>
          <p:txBody>
            <a:bodyPr wrap="square" rtlCol="0">
              <a:spAutoFit/>
            </a:bodyPr>
            <a:p>
              <a:pPr algn="l">
                <a:buClrTx/>
                <a:buSzTx/>
                <a:buFontTx/>
              </a:pPr>
              <a:r>
                <a:rPr lang="zh-CN" altLang="en-US">
                  <a:solidFill>
                    <a:schemeClr val="accent4"/>
                  </a:solidFill>
                </a:rPr>
                <a:t>步态</a:t>
              </a:r>
              <a:r>
                <a:rPr lang="zh-CN" altLang="en-US">
                  <a:solidFill>
                    <a:schemeClr val="accent4"/>
                  </a:solidFill>
                </a:rPr>
                <a:t>计算</a:t>
              </a:r>
              <a:endParaRPr lang="zh-CN" altLang="en-US">
                <a:solidFill>
                  <a:schemeClr val="accent4"/>
                </a:solidFill>
              </a:endParaRPr>
            </a:p>
          </p:txBody>
        </p:sp>
      </p:grpSp>
    </p:spTree>
    <p:custDataLst>
      <p:tags r:id="rId9"/>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tags/tag1.xml><?xml version="1.0" encoding="utf-8"?>
<p:tagLst xmlns:p="http://schemas.openxmlformats.org/presentationml/2006/main">
  <p:tag name="PA" val="v4.2.4"/>
</p:tagLst>
</file>

<file path=ppt/tags/tag10.xml><?xml version="1.0" encoding="utf-8"?>
<p:tagLst xmlns:p="http://schemas.openxmlformats.org/presentationml/2006/main">
  <p:tag name="PA" val="v4.2.4"/>
</p:tagLst>
</file>

<file path=ppt/tags/tag100.xml><?xml version="1.0" encoding="utf-8"?>
<p:tagLst xmlns:p="http://schemas.openxmlformats.org/presentationml/2006/main">
  <p:tag name="KSO_WM_UNIT_TYPE" val="j"/>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0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BEAUTIFY_FLAG" val=""/>
</p:tagLst>
</file>

<file path=ppt/tags/tag107.xml><?xml version="1.0" encoding="utf-8"?>
<p:tagLst xmlns:p="http://schemas.openxmlformats.org/presentationml/2006/main">
  <p:tag name="KSO_WM_SLIDE_COLORSCHEME_VERSION" val="3.2"/>
  <p:tag name="KSO_WM_SLIDE_ID" val="diagram2021271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490"/>
  <p:tag name="KSO_WM_SLIDE_POSITION" val="0*48"/>
  <p:tag name="KSO_WM_TAG_VERSION" val="1.0"/>
  <p:tag name="KSO_WM_BEAUTIFY_FLAG" val="#wm#"/>
  <p:tag name="KSO_WM_TEMPLATE_CATEGORY" val="diagram"/>
  <p:tag name="KSO_WM_TEMPLATE_INDEX" val="20212715"/>
  <p:tag name="KSO_WM_SLIDE_LAYOUT" val="a_b_d"/>
  <p:tag name="KSO_WM_SLIDE_LAYOUT_CNT" val="1_1_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a53971bed3924079ab3e4b00b6b6cbeb&quot;,&quot;fill_align&quot;:&quot;lm&quot;,&quot;chip_types&quot;:[&quot;text&quot;,&quot;header&quot;]},{&quot;text_align&quot;:&quot;cm&quot;,&quot;text_direction&quot;:&quot;horizontal&quot;,&quot;support_features&quot;:[&quot;collage&quot;,&quot;carousel&quot;],&quot;support_big_font&quot;:false,&quot;picture_toward&quot;:0,&quot;picture_dockside&quot;:[],&quot;fill_id&quot;:&quot;c7046210fc6c4d52a930c2f23713b1af&quot;,&quot;fill_align&quot;:&quot;cm&quot;,&quot;chip_types&quot;:[&quot;diagram&quot;,&quot;picture&quot;,&quot;chart&quot;,&quot;table&quot;,&quot;video&quot;]}]]"/>
  <p:tag name="KSO_WM_SLIDE_RATIO" val="1.777778"/>
  <p:tag name="KSO_WM_CHIP_XID" val="5f71a4e3747e3ea6e293b257"/>
  <p:tag name="KSO_WM_CHIP_DECFILLPROP" val="[]"/>
  <p:tag name="KSO_WM_CHIP_GROUPID" val="5f71a4e3747e3ea6e293b256"/>
  <p:tag name="KSO_WM_SLIDE_BK_DARK_LIGHT" val="2"/>
  <p:tag name="KSO_WM_SLIDE_BACKGROUND_TYPE" val="general"/>
  <p:tag name="KSO_WM_SLIDE_SUPPORT_FEATURE_TYPE" val="3"/>
  <p:tag name="KSO_WM_TEMPLATE_ASSEMBLE_XID" val="60656f654054ed1e2fb80949"/>
  <p:tag name="KSO_WM_TEMPLATE_ASSEMBLE_GROUPID" val="60656f654054ed1e2fb80949"/>
  <p:tag name="KSO_WM_SLIDE_LAYOUT_INFO" val="{&quot;direction&quot;:1,&quot;id&quot;:&quot;2021-04-01T15:44:09&quot;,&quot;maxSize&quot;:{&quot;size1&quot;:46.299614560260096},&quot;minSize&quot;:{&quot;size1&quot;:35.0996145602601},&quot;normalSize&quot;:{&quot;size1&quot;:35.0996145602601},&quot;subLayout&quot;:[{&quot;id&quot;:&quot;2021-04-01T15:44:09&quot;,&quot;margin&quot;:{&quot;bottom&quot;:5.1150002479553223,&quot;left&quot;:1.6929999589920044,&quot;right&quot;:0.026000002399086952,&quot;top&quot;:5.9270000457763672},&quot;type&quot;:0},{&quot;id&quot;:&quot;2021-04-01T15:44:09&quot;,&quot;margin&quot;:{&quot;bottom&quot;:1.6929999589920044,&quot;left&quot;:1.6670000553131104,&quot;right&quot;:1.6929999589920044,&quot;top&quot;:3.3870000839233398},&quot;type&quot;:0}],&quot;type&quot;:0}"/>
  <p:tag name="KSO_WM_SLIDE_CAN_ADD_NAVIGATION" val="1"/>
</p:tagLst>
</file>

<file path=ppt/tags/tag108.xml><?xml version="1.0" encoding="utf-8"?>
<p:tagLst xmlns:p="http://schemas.openxmlformats.org/presentationml/2006/main">
  <p:tag name="KSO_WM_UNIT_TYPE" val="j"/>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PA" val="v4.2.4"/>
  <p:tag name="KSO_WM_UNIT_TEXT_FILL_FORE_SCHEMECOLOR_INDEX_BRIGHTNESS" val="0"/>
  <p:tag name="KSO_WM_UNIT_TEXT_FILL_FORE_SCHEMECOLOR_INDEX" val="2"/>
  <p:tag name="KSO_WM_UNIT_TEXT_FILL_TYPE" val="1"/>
</p:tagLst>
</file>

<file path=ppt/tags/tag11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1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BEAUTIFY_FLAG" val=""/>
</p:tagLst>
</file>

<file path=ppt/tags/tag115.xml><?xml version="1.0" encoding="utf-8"?>
<p:tagLst xmlns:p="http://schemas.openxmlformats.org/presentationml/2006/main">
  <p:tag name="KSO_WM_SLIDE_COLORSCHEME_VERSION" val="3.2"/>
  <p:tag name="KSO_WM_SLIDE_ID" val="diagram2021271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490"/>
  <p:tag name="KSO_WM_SLIDE_POSITION" val="0*48"/>
  <p:tag name="KSO_WM_TAG_VERSION" val="1.0"/>
  <p:tag name="KSO_WM_BEAUTIFY_FLAG" val="#wm#"/>
  <p:tag name="KSO_WM_TEMPLATE_CATEGORY" val="diagram"/>
  <p:tag name="KSO_WM_TEMPLATE_INDEX" val="20212715"/>
  <p:tag name="KSO_WM_SLIDE_LAYOUT" val="a_b_d"/>
  <p:tag name="KSO_WM_SLIDE_LAYOUT_CNT" val="1_1_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a53971bed3924079ab3e4b00b6b6cbeb&quot;,&quot;fill_align&quot;:&quot;lm&quot;,&quot;chip_types&quot;:[&quot;text&quot;,&quot;header&quot;]},{&quot;text_align&quot;:&quot;cm&quot;,&quot;text_direction&quot;:&quot;horizontal&quot;,&quot;support_features&quot;:[&quot;collage&quot;,&quot;carousel&quot;],&quot;support_big_font&quot;:false,&quot;picture_toward&quot;:0,&quot;picture_dockside&quot;:[],&quot;fill_id&quot;:&quot;c7046210fc6c4d52a930c2f23713b1af&quot;,&quot;fill_align&quot;:&quot;cm&quot;,&quot;chip_types&quot;:[&quot;diagram&quot;,&quot;picture&quot;,&quot;chart&quot;,&quot;table&quot;,&quot;video&quot;]}]]"/>
  <p:tag name="KSO_WM_SLIDE_RATIO" val="1.777778"/>
  <p:tag name="KSO_WM_CHIP_XID" val="5f71a4e3747e3ea6e293b257"/>
  <p:tag name="KSO_WM_CHIP_DECFILLPROP" val="[]"/>
  <p:tag name="KSO_WM_CHIP_GROUPID" val="5f71a4e3747e3ea6e293b256"/>
  <p:tag name="KSO_WM_SLIDE_BK_DARK_LIGHT" val="2"/>
  <p:tag name="KSO_WM_SLIDE_BACKGROUND_TYPE" val="general"/>
  <p:tag name="KSO_WM_SLIDE_SUPPORT_FEATURE_TYPE" val="3"/>
  <p:tag name="KSO_WM_TEMPLATE_ASSEMBLE_XID" val="60656f654054ed1e2fb80949"/>
  <p:tag name="KSO_WM_TEMPLATE_ASSEMBLE_GROUPID" val="60656f654054ed1e2fb80949"/>
  <p:tag name="KSO_WM_SLIDE_LAYOUT_INFO" val="{&quot;direction&quot;:1,&quot;id&quot;:&quot;2021-04-01T15:44:09&quot;,&quot;maxSize&quot;:{&quot;size1&quot;:46.299614560260096},&quot;minSize&quot;:{&quot;size1&quot;:35.0996145602601},&quot;normalSize&quot;:{&quot;size1&quot;:35.0996145602601},&quot;subLayout&quot;:[{&quot;id&quot;:&quot;2021-04-01T15:44:09&quot;,&quot;margin&quot;:{&quot;bottom&quot;:5.1150002479553223,&quot;left&quot;:1.6929999589920044,&quot;right&quot;:0.026000002399086952,&quot;top&quot;:5.9270000457763672},&quot;type&quot;:0},{&quot;id&quot;:&quot;2021-04-01T15:44:09&quot;,&quot;margin&quot;:{&quot;bottom&quot;:1.6929999589920044,&quot;left&quot;:1.6670000553131104,&quot;right&quot;:1.6929999589920044,&quot;top&quot;:3.3870000839233398},&quot;type&quot;:0}],&quot;type&quot;:0}"/>
  <p:tag name="KSO_WM_SLIDE_CAN_ADD_NAVIGATION" val="1"/>
</p:tagLst>
</file>

<file path=ppt/tags/tag116.xml><?xml version="1.0" encoding="utf-8"?>
<p:tagLst xmlns:p="http://schemas.openxmlformats.org/presentationml/2006/main">
  <p:tag name="KSO_WM_UNIT_TYPE" val="j"/>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1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2.xml><?xml version="1.0" encoding="utf-8"?>
<p:tagLst xmlns:p="http://schemas.openxmlformats.org/presentationml/2006/main">
  <p:tag name="PA" val="v4.2.4"/>
  <p:tag name="KSO_WM_UNIT_TEXT_FILL_FORE_SCHEMECOLOR_INDEX_BRIGHTNESS" val="0"/>
  <p:tag name="KSO_WM_UNIT_TEXT_FILL_FORE_SCHEMECOLOR_INDEX" val="14"/>
  <p:tag name="KSO_WM_UNIT_TEXT_FILL_TYPE" val="1"/>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BEAUTIFY_FLAG" val=""/>
</p:tagLst>
</file>

<file path=ppt/tags/tag123.xml><?xml version="1.0" encoding="utf-8"?>
<p:tagLst xmlns:p="http://schemas.openxmlformats.org/presentationml/2006/main">
  <p:tag name="KSO_WM_SLIDE_COLORSCHEME_VERSION" val="3.2"/>
  <p:tag name="KSO_WM_SLIDE_ID" val="diagram2021271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490"/>
  <p:tag name="KSO_WM_SLIDE_POSITION" val="0*48"/>
  <p:tag name="KSO_WM_TAG_VERSION" val="1.0"/>
  <p:tag name="KSO_WM_BEAUTIFY_FLAG" val="#wm#"/>
  <p:tag name="KSO_WM_TEMPLATE_CATEGORY" val="diagram"/>
  <p:tag name="KSO_WM_TEMPLATE_INDEX" val="20212715"/>
  <p:tag name="KSO_WM_SLIDE_LAYOUT" val="a_b_d"/>
  <p:tag name="KSO_WM_SLIDE_LAYOUT_CNT" val="1_1_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a53971bed3924079ab3e4b00b6b6cbeb&quot;,&quot;fill_align&quot;:&quot;lm&quot;,&quot;chip_types&quot;:[&quot;text&quot;,&quot;header&quot;]},{&quot;text_align&quot;:&quot;cm&quot;,&quot;text_direction&quot;:&quot;horizontal&quot;,&quot;support_features&quot;:[&quot;collage&quot;,&quot;carousel&quot;],&quot;support_big_font&quot;:false,&quot;picture_toward&quot;:0,&quot;picture_dockside&quot;:[],&quot;fill_id&quot;:&quot;c7046210fc6c4d52a930c2f23713b1af&quot;,&quot;fill_align&quot;:&quot;cm&quot;,&quot;chip_types&quot;:[&quot;diagram&quot;,&quot;picture&quot;,&quot;chart&quot;,&quot;table&quot;,&quot;video&quot;]}]]"/>
  <p:tag name="KSO_WM_SLIDE_RATIO" val="1.777778"/>
  <p:tag name="KSO_WM_CHIP_XID" val="5f71a4e3747e3ea6e293b257"/>
  <p:tag name="KSO_WM_CHIP_DECFILLPROP" val="[]"/>
  <p:tag name="KSO_WM_CHIP_GROUPID" val="5f71a4e3747e3ea6e293b256"/>
  <p:tag name="KSO_WM_SLIDE_BK_DARK_LIGHT" val="2"/>
  <p:tag name="KSO_WM_SLIDE_BACKGROUND_TYPE" val="general"/>
  <p:tag name="KSO_WM_SLIDE_SUPPORT_FEATURE_TYPE" val="3"/>
  <p:tag name="KSO_WM_TEMPLATE_ASSEMBLE_XID" val="60656f654054ed1e2fb80949"/>
  <p:tag name="KSO_WM_TEMPLATE_ASSEMBLE_GROUPID" val="60656f654054ed1e2fb80949"/>
  <p:tag name="KSO_WM_SLIDE_LAYOUT_INFO" val="{&quot;direction&quot;:1,&quot;id&quot;:&quot;2021-04-01T15:44:09&quot;,&quot;maxSize&quot;:{&quot;size1&quot;:46.299614560260096},&quot;minSize&quot;:{&quot;size1&quot;:35.0996145602601},&quot;normalSize&quot;:{&quot;size1&quot;:35.0996145602601},&quot;subLayout&quot;:[{&quot;id&quot;:&quot;2021-04-01T15:44:09&quot;,&quot;margin&quot;:{&quot;bottom&quot;:5.1150002479553223,&quot;left&quot;:1.6929999589920044,&quot;right&quot;:0.026000002399086952,&quot;top&quot;:5.9270000457763672},&quot;type&quot;:0},{&quot;id&quot;:&quot;2021-04-01T15:44:09&quot;,&quot;margin&quot;:{&quot;bottom&quot;:1.6929999589920044,&quot;left&quot;:1.6670000553131104,&quot;right&quot;:1.6929999589920044,&quot;top&quot;:3.3870000839233398},&quot;type&quot;:0}],&quot;type&quot;:0}"/>
  <p:tag name="KSO_WM_SLIDE_CAN_ADD_NAVIGATION" val="1"/>
</p:tagLst>
</file>

<file path=ppt/tags/tag124.xml><?xml version="1.0" encoding="utf-8"?>
<p:tagLst xmlns:p="http://schemas.openxmlformats.org/presentationml/2006/main">
  <p:tag name="KSO_WM_UNIT_TYPE" val="j"/>
</p:tagLst>
</file>

<file path=ppt/tags/tag12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2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BEAUTIFY_FLAG" val=""/>
</p:tagLst>
</file>

<file path=ppt/tags/tag1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30.xml><?xml version="1.0" encoding="utf-8"?>
<p:tagLst xmlns:p="http://schemas.openxmlformats.org/presentationml/2006/main">
  <p:tag name="KSO_WM_SLIDE_COLORSCHEME_VERSION" val="3.2"/>
  <p:tag name="KSO_WM_SLIDE_ID" val="diagram2021271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490"/>
  <p:tag name="KSO_WM_SLIDE_POSITION" val="0*48"/>
  <p:tag name="KSO_WM_TAG_VERSION" val="1.0"/>
  <p:tag name="KSO_WM_BEAUTIFY_FLAG" val="#wm#"/>
  <p:tag name="KSO_WM_TEMPLATE_CATEGORY" val="diagram"/>
  <p:tag name="KSO_WM_TEMPLATE_INDEX" val="20212715"/>
  <p:tag name="KSO_WM_SLIDE_LAYOUT" val="a_b_d"/>
  <p:tag name="KSO_WM_SLIDE_LAYOUT_CNT" val="1_1_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a53971bed3924079ab3e4b00b6b6cbeb&quot;,&quot;fill_align&quot;:&quot;lm&quot;,&quot;chip_types&quot;:[&quot;text&quot;,&quot;header&quot;]},{&quot;text_align&quot;:&quot;cm&quot;,&quot;text_direction&quot;:&quot;horizontal&quot;,&quot;support_features&quot;:[&quot;collage&quot;,&quot;carousel&quot;],&quot;support_big_font&quot;:false,&quot;picture_toward&quot;:0,&quot;picture_dockside&quot;:[],&quot;fill_id&quot;:&quot;c7046210fc6c4d52a930c2f23713b1af&quot;,&quot;fill_align&quot;:&quot;cm&quot;,&quot;chip_types&quot;:[&quot;diagram&quot;,&quot;picture&quot;,&quot;chart&quot;,&quot;table&quot;,&quot;video&quot;]}]]"/>
  <p:tag name="KSO_WM_SLIDE_RATIO" val="1.777778"/>
  <p:tag name="KSO_WM_CHIP_XID" val="5f71a4e3747e3ea6e293b257"/>
  <p:tag name="KSO_WM_CHIP_DECFILLPROP" val="[]"/>
  <p:tag name="KSO_WM_CHIP_GROUPID" val="5f71a4e3747e3ea6e293b256"/>
  <p:tag name="KSO_WM_SLIDE_BK_DARK_LIGHT" val="2"/>
  <p:tag name="KSO_WM_SLIDE_BACKGROUND_TYPE" val="general"/>
  <p:tag name="KSO_WM_SLIDE_SUPPORT_FEATURE_TYPE" val="3"/>
  <p:tag name="KSO_WM_TEMPLATE_ASSEMBLE_XID" val="60656f654054ed1e2fb80949"/>
  <p:tag name="KSO_WM_TEMPLATE_ASSEMBLE_GROUPID" val="60656f654054ed1e2fb80949"/>
  <p:tag name="KSO_WM_SLIDE_LAYOUT_INFO" val="{&quot;direction&quot;:1,&quot;id&quot;:&quot;2021-04-01T15:44:09&quot;,&quot;maxSize&quot;:{&quot;size1&quot;:46.299614560260096},&quot;minSize&quot;:{&quot;size1&quot;:35.0996145602601},&quot;normalSize&quot;:{&quot;size1&quot;:35.0996145602601},&quot;subLayout&quot;:[{&quot;id&quot;:&quot;2021-04-01T15:44:09&quot;,&quot;margin&quot;:{&quot;bottom&quot;:5.1150002479553223,&quot;left&quot;:1.6929999589920044,&quot;right&quot;:0.026000002399086952,&quot;top&quot;:5.9270000457763672},&quot;type&quot;:0},{&quot;id&quot;:&quot;2021-04-01T15:44:09&quot;,&quot;margin&quot;:{&quot;bottom&quot;:1.6929999589920044,&quot;left&quot;:1.6670000553131104,&quot;right&quot;:1.6929999589920044,&quot;top&quot;:3.3870000839233398},&quot;type&quot;:0}],&quot;type&quot;:0}"/>
  <p:tag name="KSO_WM_SLIDE_CAN_ADD_NAVIGATION" val="1"/>
</p:tagLst>
</file>

<file path=ppt/tags/tag131.xml><?xml version="1.0" encoding="utf-8"?>
<p:tagLst xmlns:p="http://schemas.openxmlformats.org/presentationml/2006/main">
  <p:tag name="KSO_WM_UNIT_PLACING_PICTURE_USER_VIEWPORT" val="{&quot;height&quot;:10922,&quot;width&quot;:19199}"/>
</p:tagLst>
</file>

<file path=ppt/tags/tag132.xml><?xml version="1.0" encoding="utf-8"?>
<p:tagLst xmlns:p="http://schemas.openxmlformats.org/presentationml/2006/main">
  <p:tag name="COMMONDATA" val="eyJoZGlkIjoiYTRjOTllYzg3ZTE4N2E2Yzc1MDFmMzQ0MTM2NWU2OTAifQ=="/>
</p:tagLst>
</file>

<file path=ppt/tags/tag1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xml><?xml version="1.0" encoding="utf-8"?>
<p:tagLst xmlns:p="http://schemas.openxmlformats.org/presentationml/2006/main">
  <p:tag name="KSO_WM_UNIT_TEXT_FILL_FORE_SCHEMECOLOR_INDEX_BRIGHTNESS" val="0"/>
  <p:tag name="KSO_WM_UNIT_TEXT_FILL_FORE_SCHEMECOLOR_INDEX" val="8"/>
  <p:tag name="KSO_WM_UNIT_TEXT_FILL_TYPE" val="1"/>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2.xml><?xml version="1.0" encoding="utf-8"?>
<p:tagLst xmlns:p="http://schemas.openxmlformats.org/presentationml/2006/main">
  <p:tag name="PA" val="v4.2.4"/>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2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BEAUTIFY_FLAG" val=""/>
</p:tagLst>
</file>

<file path=ppt/tags/tag29.xml><?xml version="1.0" encoding="utf-8"?>
<p:tagLst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diagram20212801_1*a*1"/>
  <p:tag name="KSO_WM_TEMPLATE_CATEGORY" val="diagram"/>
  <p:tag name="KSO_WM_TEMPLATE_INDEX" val="2021280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974a7226e89f410d945796f15007a8a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684ceabe6ab4e3d920cda5a3fbe9930"/>
  <p:tag name="KSO_WM_UNIT_TEXT_FILL_FORE_SCHEMECOLOR_INDEX_BRIGHTNESS" val="0"/>
  <p:tag name="KSO_WM_UNIT_TEXT_FILL_FORE_SCHEMECOLOR_INDEX" val="13"/>
  <p:tag name="KSO_WM_UNIT_TEXT_FILL_TYPE" val="1"/>
  <p:tag name="KSO_WM_TEMPLATE_ASSEMBLE_XID" val="60656f524054ed1e2fb807c5"/>
  <p:tag name="KSO_WM_TEMPLATE_ASSEMBLE_GROUPID" val="60656f524054ed1e2fb807c5"/>
</p:tagLst>
</file>

<file path=ppt/tags/tag3.xml><?xml version="1.0" encoding="utf-8"?>
<p:tagLst xmlns:p="http://schemas.openxmlformats.org/presentationml/2006/main">
  <p:tag name="PA" val="v4.2.4"/>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3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BEAUTIFY_FLAG" val=""/>
</p:tagLst>
</file>

<file path=ppt/tags/tag36.xml><?xml version="1.0" encoding="utf-8"?>
<p:tagLst xmlns:p="http://schemas.openxmlformats.org/presentationml/2006/main">
  <p:tag name="KSO_WM_SLIDE_COLORSCHEME_VERSION" val="3.2"/>
  <p:tag name="KSO_WM_SLIDE_ID" val="diagram2021280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20"/>
  <p:tag name="KSO_WM_SLIDE_POSITION" val="48*60"/>
  <p:tag name="KSO_WM_TAG_VERSION" val="1.0"/>
  <p:tag name="KSO_WM_BEAUTIFY_FLAG" val="#wm#"/>
  <p:tag name="KSO_WM_TEMPLATE_CATEGORY" val="diagram"/>
  <p:tag name="KSO_WM_TEMPLATE_INDEX" val="20212801"/>
  <p:tag name="KSO_WM_SLIDE_LAYOUT" val="a_d"/>
  <p:tag name="KSO_WM_SLIDE_LAYOUT_CNT" val="1_1"/>
  <p:tag name="KSO_WM_CHIP_INFOS" val="{&quot;type&quot;:0,&quot;layout_type&quot;:&quot;topbottom&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lm&quot;,&quot;text_direction&quot;:&quot;horizontal&quot;,&quot;support_big_font&quot;:false,&quot;picture_toward&quot;:0,&quot;picture_dockside&quot;:[],&quot;fill_id&quot;:&quot;1a64a48662ca45e7a2ef2dffb46de0df&quot;,&quot;fill_align&quot;:&quot;cm&quot;,&quot;chip_types&quot;:[&quot;text&quot;]}],[{&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cm&quot;,&quot;text_direction&quot;:&quot;horizontal&quot;,&quot;support_features&quot;:[&quot;collage&quot;],&quot;support_big_font&quot;:false,&quot;picture_toward&quot;:0,&quot;picture_dockside&quot;:[],&quot;fill_id&quot;:&quot;1a64a48662ca45e7a2ef2dffb46de0df&quot;,&quot;fill_align&quot;:&quot;cm&quot;,&quot;chip_types&quot;:[&quot;diagram&quot;,&quot;pictext&quot;,&quot;picture&quot;,&quot;chart&quot;,&quot;table&quot;,&quot;video&quot;]}]]"/>
  <p:tag name="KSO_WM_SLIDE_LAYOUT_INFO" val="{&quot;id&quot;:&quot;2021-04-01T15:39:54&quot;,&quot;maxSize&quot;:{&quot;size1&quot;:28.9},&quot;minSize&quot;:{&quot;size1&quot;:22.2},&quot;normalSize&quot;:{&quot;size1&quot;:22.2},&quot;subLayout&quot;:[{&quot;id&quot;:&quot;2021-04-01T15:39:54&quot;,&quot;margin&quot;:{&quot;bottom&quot;:0.4230000674724579,&quot;left&quot;:1.6929999589920044,&quot;right&quot;:5.927000999450684,&quot;top&quot;:1.6929999589920044},&quot;type&quot;:0},{&quot;id&quot;:&quot;2021-04-01T15:39:54&quot;,&quot;margin&quot;:{&quot;bottom&quot;:2.9629998207092285,&quot;left&quot;:2.9629998207092285,&quot;right&quot;:2.9629998207092285,&quot;top&quot;:1.6929999589920044},&quot;type&quot;:0}],&quot;type&quot;:0}"/>
  <p:tag name="KSO_WM_SLIDE_RATIO" val="1.777778"/>
  <p:tag name="KSO_WM_CHIP_XID" val="5ef20a5ea491bb0086638ac2"/>
  <p:tag name="KSO_WM_CHIP_DECFILLPROP" val="[]"/>
  <p:tag name="KSO_WM_CHIP_GROUPID" val="5ef20a5ea491bb0086638ac1"/>
  <p:tag name="KSO_WM_SLIDE_BK_DARK_LIGHT" val="2"/>
  <p:tag name="KSO_WM_SLIDE_BACKGROUND_TYPE" val="general"/>
  <p:tag name="KSO_WM_SLIDE_SUPPORT_FEATURE_TYPE" val="1"/>
  <p:tag name="KSO_WM_TEMPLATE_ASSEMBLE_XID" val="60656f524054ed1e2fb807c5"/>
  <p:tag name="KSO_WM_TEMPLATE_ASSEMBLE_GROUPID" val="60656f524054ed1e2fb807c5"/>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3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4.xml><?xml version="1.0" encoding="utf-8"?>
<p:tagLst xmlns:p="http://schemas.openxmlformats.org/presentationml/2006/main">
  <p:tag name="PA" val="v4.2.4"/>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BEAUTIFY_FLAG" val=""/>
</p:tagLst>
</file>

<file path=ppt/tags/tag43.xml><?xml version="1.0" encoding="utf-8"?>
<p:tagLst xmlns:p="http://schemas.openxmlformats.org/presentationml/2006/main">
  <p:tag name="KSO_WM_SLIDE_COLORSCHEME_VERSION" val="3.2"/>
  <p:tag name="KSO_WM_SLIDE_ID" val="diagram2021472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BEAUTIFY_FLAG" val="#wm#"/>
  <p:tag name="KSO_WM_TEMPLATE_CATEGORY" val="diagram"/>
  <p:tag name="KSO_WM_TEMPLATE_INDEX" val="20214728"/>
  <p:tag name="KSO_WM_SLIDE_LAYOUT" val="a_b_d"/>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SLIDE_RATIO" val="1.777778"/>
  <p:tag name="KSO_WM_CHIP_XID" val="5eda18ef5860357932c55e83"/>
  <p:tag name="KSO_WM_CHIP_DECFILLPROP" val="[]"/>
  <p:tag name="KSO_WM_CHIP_GROUPID" val="5eda18a25860357932c55e72"/>
  <p:tag name="KSO_WM_SLIDE_BK_DARK_LIGHT" val="2"/>
  <p:tag name="KSO_WM_SLIDE_BACKGROUND_TYPE" val="bottomTop"/>
  <p:tag name="KSO_WM_SLIDE_SUPPORT_FEATURE_TYPE" val="3"/>
  <p:tag name="KSO_WM_TEMPLATE_ASSEMBLE_XID" val="5fd0dab61fa9d42129dd8979"/>
  <p:tag name="KSO_WM_TEMPLATE_ASSEMBLE_GROUPID" val="5fd0dab61fa9d42129dd8979"/>
  <p:tag name="KSO_WM_SLIDE_LAYOUT_INFO" val="{&quot;backgroundInfo&quot;:[{&quot;bottom&quot;:0,&quot;bottomAbs&quot;:false,&quot;left&quot;:0,&quot;leftAbs&quot;:false,&quot;right&quot;:0,&quot;rightAbs&quot;:false,&quot;top&quot;:0.444444448,&quot;topAbs&quot;:false,&quot;type&quot;:&quot;bottomTop&quot;},{&quot;bottom&quot;:0,&quot;bottomAbs&quot;:false,&quot;left&quot;:0,&quot;leftAbs&quot;:false,&quot;right&quot;:0,&quot;rightAbs&quot;:false,&quot;top&quot;:0,&quot;topAbs&quot;:false,&quot;type&quot;:&quot;general&quot;}],&quot;id&quot;:&quot;2020-12-09T22:09:58&quot;,&quot;maxSize&quot;:{&quot;size1&quot;:26.7},&quot;minSize&quot;:{&quot;size1&quot;:20},&quot;normalSize&quot;:{&quot;size1&quot;:26.063050417539912},&quot;subLayout&quot;:[{&quot;id&quot;:&quot;2020-12-09T22:09:58&quot;,&quot;margin&quot;:{&quot;bottom&quot;:-1.0026547107633071e-15,&quot;left&quot;:1.6929999589920044,&quot;right&quot;:1.6929999589920044,&quot;top&quot;:1.6929999589920044},&quot;type&quot;:0},{&quot;id&quot;:&quot;2020-12-09T22:09:58&quot;,&quot;margin&quot;:{&quot;bottom&quot;:2.5399999618530273,&quot;left&quot;:2.5399999618530273,&quot;right&quot;:2.5399999618530273,&quot;top&quot;:2.117000102996826},&quot;type&quot;:0}],&quot;type&quot;:0}"/>
  <p:tag name="KSO_WM_SLIDE_BACKGROUND" val="[&quot;bottomTop&quot;,&quot;general&quot;]"/>
</p:tagLst>
</file>

<file path=ppt/tags/tag44.xml><?xml version="1.0" encoding="utf-8"?>
<p:tagLst xmlns:p="http://schemas.openxmlformats.org/presentationml/2006/main">
  <p:tag name="KSO_WM_UNIT_TYPE" val="j"/>
  <p:tag name="KSO_WM_UNIT_PLACING_PICTURE_USER_VIEWPORT" val="{&quot;height&quot;:1051,&quot;width&quot;:3376}"/>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4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PA" val="v4.2.4"/>
</p:tagLst>
</file>

<file path=ppt/tags/tag50.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BEAUTIFY_FLAG" val=""/>
</p:tagLst>
</file>

<file path=ppt/tags/tag51.xml><?xml version="1.0" encoding="utf-8"?>
<p:tagLst xmlns:p="http://schemas.openxmlformats.org/presentationml/2006/main">
  <p:tag name="KSO_WM_SLIDE_COLORSCHEME_VERSION" val="3.2"/>
  <p:tag name="KSO_WM_SLIDE_ID" val="diagram2021271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490"/>
  <p:tag name="KSO_WM_SLIDE_POSITION" val="0*48"/>
  <p:tag name="KSO_WM_TAG_VERSION" val="1.0"/>
  <p:tag name="KSO_WM_BEAUTIFY_FLAG" val="#wm#"/>
  <p:tag name="KSO_WM_TEMPLATE_CATEGORY" val="diagram"/>
  <p:tag name="KSO_WM_TEMPLATE_INDEX" val="20212715"/>
  <p:tag name="KSO_WM_SLIDE_LAYOUT" val="a_b_d"/>
  <p:tag name="KSO_WM_SLIDE_LAYOUT_CNT" val="1_1_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a53971bed3924079ab3e4b00b6b6cbeb&quot;,&quot;fill_align&quot;:&quot;lm&quot;,&quot;chip_types&quot;:[&quot;text&quot;,&quot;header&quot;]},{&quot;text_align&quot;:&quot;cm&quot;,&quot;text_direction&quot;:&quot;horizontal&quot;,&quot;support_features&quot;:[&quot;collage&quot;,&quot;carousel&quot;],&quot;support_big_font&quot;:false,&quot;picture_toward&quot;:0,&quot;picture_dockside&quot;:[],&quot;fill_id&quot;:&quot;c7046210fc6c4d52a930c2f23713b1af&quot;,&quot;fill_align&quot;:&quot;cm&quot;,&quot;chip_types&quot;:[&quot;diagram&quot;,&quot;picture&quot;,&quot;chart&quot;,&quot;table&quot;,&quot;video&quot;]}]]"/>
  <p:tag name="KSO_WM_SLIDE_RATIO" val="1.777778"/>
  <p:tag name="KSO_WM_CHIP_XID" val="5f71a4e3747e3ea6e293b257"/>
  <p:tag name="KSO_WM_CHIP_DECFILLPROP" val="[]"/>
  <p:tag name="KSO_WM_CHIP_GROUPID" val="5f71a4e3747e3ea6e293b256"/>
  <p:tag name="KSO_WM_SLIDE_BK_DARK_LIGHT" val="2"/>
  <p:tag name="KSO_WM_SLIDE_BACKGROUND_TYPE" val="general"/>
  <p:tag name="KSO_WM_SLIDE_SUPPORT_FEATURE_TYPE" val="3"/>
  <p:tag name="KSO_WM_TEMPLATE_ASSEMBLE_XID" val="60656f654054ed1e2fb80949"/>
  <p:tag name="KSO_WM_TEMPLATE_ASSEMBLE_GROUPID" val="60656f654054ed1e2fb80949"/>
  <p:tag name="KSO_WM_SLIDE_LAYOUT_INFO" val="{&quot;direction&quot;:1,&quot;id&quot;:&quot;2021-04-01T15:44:09&quot;,&quot;maxSize&quot;:{&quot;size1&quot;:46.299614560260096},&quot;minSize&quot;:{&quot;size1&quot;:35.0996145602601},&quot;normalSize&quot;:{&quot;size1&quot;:35.0996145602601},&quot;subLayout&quot;:[{&quot;id&quot;:&quot;2021-04-01T15:44:09&quot;,&quot;margin&quot;:{&quot;bottom&quot;:5.1150002479553223,&quot;left&quot;:1.6929999589920044,&quot;right&quot;:0.026000002399086952,&quot;top&quot;:5.9270000457763672},&quot;type&quot;:0},{&quot;id&quot;:&quot;2021-04-01T15:44:09&quot;,&quot;margin&quot;:{&quot;bottom&quot;:1.6929999589920044,&quot;left&quot;:1.6670000553131104,&quot;right&quot;:1.6929999589920044,&quot;top&quot;:3.3870000839233398},&quot;type&quot;:0}],&quot;type&quot;:0}"/>
  <p:tag name="KSO_WM_SLIDE_CAN_ADD_NAVIGATION" val="1"/>
</p:tagLst>
</file>

<file path=ppt/tags/tag52.xml><?xml version="1.0" encoding="utf-8"?>
<p:tagLst xmlns:p="http://schemas.openxmlformats.org/presentationml/2006/main">
  <p:tag name="KSO_WM_UNIT_TYPE" val="j"/>
  <p:tag name="KSO_WM_UNIT_PLACING_PICTURE_USER_VIEWPORT" val="{&quot;height&quot;:1051,&quot;width&quot;:3376}"/>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5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BEAUTIFY_FLAG" val=""/>
</p:tagLst>
</file>

<file path=ppt/tags/tag59.xml><?xml version="1.0" encoding="utf-8"?>
<p:tagLst xmlns:p="http://schemas.openxmlformats.org/presentationml/2006/main">
  <p:tag name="KSO_WM_SLIDE_COLORSCHEME_VERSION" val="3.2"/>
  <p:tag name="KSO_WM_SLIDE_ID" val="diagram2020877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2"/>
  <p:tag name="KSO_WM_SLIDE_POSITION" val="0*48"/>
  <p:tag name="KSO_WM_TAG_VERSION" val="1.0"/>
  <p:tag name="KSO_WM_BEAUTIFY_FLAG" val="#wm#"/>
  <p:tag name="KSO_WM_TEMPLATE_CATEGORY" val="diagram"/>
  <p:tag name="KSO_WM_TEMPLATE_INDEX" val="20208776"/>
  <p:tag name="KSO_WM_SLIDE_LAYOUT" val="a_d"/>
  <p:tag name="KSO_WM_SLIDE_LAYOUT_CNT" val="1_2"/>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false,&quot;picture_toward&quot;:0,&quot;picture_dockside&quot;:[],&quot;fill_id&quot;:&quot;3580e29b016b4dcda3286bb0b882052d&quot;,&quot;fill_align&quot;:&quot;cm&quot;,&quot;chip_types&quot;:[&quot;header&quot;]},{&quot;text_align&quot;:&quot;lm&quot;,&quot;text_direction&quot;:&quot;horizontal&quot;,&quot;support_features&quot;:[&quot;collage&quot;,&quot;carousel&quot;],&quot;support_big_font&quot;:true,&quot;picture_toward&quot;:0,&quot;picture_dockside&quot;:[],&quot;fill_id&quot;:&quot;25688265ffd74483ae74c58af25f9c18&quot;,&quot;fill_align&quot;:&quot;lm&quot;,&quot;chip_types&quot;:[&quot;diagram&quot;,&quot;pictext&quot;,&quot;text&quot;,&quot;picture&quot;,&quot;chart&quot;,&quot;table&quot;,&quot;video&quot;]},{&quot;text_align&quot;:&quot;lm&quot;,&quot;text_direction&quot;:&quot;horizontal&quot;,&quot;support_features&quot;:[&quot;collage&quot;,&quot;carousel&quot;],&quot;support_big_font&quot;:true,&quot;picture_toward&quot;:0,&quot;picture_dockside&quot;:[],&quot;fill_id&quot;:&quot;e491dc5185054151a9aa8f4d9f859d53&quot;,&quot;fill_align&quot;:&quot;lm&quot;,&quot;chip_types&quot;:[&quot;diagram&quot;,&quot;pictext&quot;,&quot;text&quot;,&quot;picture&quot;,&quot;chart&quot;,&quot;table&quot;,&quot;video&quot;]}]]"/>
  <p:tag name="KSO_WM_SLIDE_RATIO" val="1.777778"/>
  <p:tag name="KSO_WM_CHIP_XID" val="5eeda9c7aa51720c6c8f4f50"/>
  <p:tag name="KSO_WM_CHIP_DECFILLPROP" val="[]"/>
  <p:tag name="KSO_WM_CHIP_GROUPID" val="5eeda9c7aa51720c6c8f4f4f"/>
  <p:tag name="KSO_WM_SLIDE_BK_DARK_LIGHT" val="2"/>
  <p:tag name="KSO_WM_SLIDE_BACKGROUND_TYPE" val="bottomTop"/>
  <p:tag name="KSO_WM_SLIDE_SUPPORT_FEATURE_TYPE" val="0"/>
  <p:tag name="KSO_WM_TEMPLATE_ASSEMBLE_XID" val="60656e914054ed1e2fb7fbaa"/>
  <p:tag name="KSO_WM_TEMPLATE_ASSEMBLE_GROUPID" val="60656e914054ed1e2fb7fbaa"/>
  <p:tag name="KSO_WM_SLIDE_CAN_ADD_NAVIGATION" val="1"/>
  <p:tag name="KSO_WM_SLIDE_LAYOUT_INFO" val="{&quot;id&quot;:&quot;2021-04-01T15:07:03&quot;,&quot;maxSize&quot;:{&quot;size1&quot;:28.699781568810618},&quot;minSize&quot;:{&quot;size1&quot;:28.699781568810618},&quot;normalSize&quot;:{&quot;size1&quot;:28.699781568810618},&quot;subLayout&quot;:[{&quot;id&quot;:&quot;2021-04-01T15:07:03&quot;,&quot;margin&quot;:{&quot;bottom&quot;:1.2699999809265137,&quot;left&quot;:1.6929999589920044,&quot;right&quot;:1.6929999589920044,&quot;top&quot;:1.2699999809265137},&quot;type&quot;:0},{&quot;backgroundInfo&quot;:[{&quot;bottom&quot;:0,&quot;bottomAbs&quot;:false,&quot;left&quot;:0,&quot;leftAbs&quot;:false,&quot;right&quot;:0,&quot;rightAbs&quot;:false,&quot;top&quot;:0,&quot;topAbs&quot;:false,&quot;type&quot;:&quot;bottomTop&quot;}],&quot;direction&quot;:1,&quot;id&quot;:&quot;2021-04-01T15:07:03&quot;,&quot;maxSize&quot;:{&quot;size1&quot;:66.19969244003296},&quot;minSize&quot;:{&quot;size1&quot;:38.799692440032956},&quot;normalSize&quot;:{&quot;size1&quot;:52.44969244003296},&quot;subLayout&quot;:[{&quot;id&quot;:&quot;2021-04-01T15:07:03&quot;,&quot;margin&quot;:{&quot;bottom&quot;:1.6929999589920044,&quot;left&quot;:1.6929999589920044,&quot;right&quot;:1.6670000553131104,&quot;top&quot;:1.7289999723434448},&quot;type&quot;:0},{&quot;id&quot;:&quot;2021-04-01T15:07:03&quot;,&quot;margin&quot;:{&quot;bottom&quot;:1.6929999589920044,&quot;left&quot;:0.02600000612437725,&quot;right&quot;:1.6929999589920044,&quot;top&quot;:1.7289999723434448},&quot;type&quot;:0}],&quot;type&quot;:0}],&quot;type&quot;:0}"/>
  <p:tag name="KSO_WM_SLIDE_BACKGROUND" val="[&quot;bottomTop&quot;]"/>
</p:tagLst>
</file>

<file path=ppt/tags/tag6.xml><?xml version="1.0" encoding="utf-8"?>
<p:tagLst xmlns:p="http://schemas.openxmlformats.org/presentationml/2006/main">
  <p:tag name="PA" val="v4.2.4"/>
</p:tagLst>
</file>

<file path=ppt/tags/tag60.xml><?xml version="1.0" encoding="utf-8"?>
<p:tagLst xmlns:p="http://schemas.openxmlformats.org/presentationml/2006/main">
  <p:tag name="KSO_WM_UNIT_TYPE" val="j"/>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6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BEAUTIFY_FLAG" val=""/>
</p:tagLst>
</file>

<file path=ppt/tags/tag67.xml><?xml version="1.0" encoding="utf-8"?>
<p:tagLst xmlns:p="http://schemas.openxmlformats.org/presentationml/2006/main">
  <p:tag name="KSO_WM_SLIDE_COLORSCHEME_VERSION" val="3.2"/>
  <p:tag name="KSO_WM_SLIDE_ID" val="diagram2021271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490"/>
  <p:tag name="KSO_WM_SLIDE_POSITION" val="0*48"/>
  <p:tag name="KSO_WM_TAG_VERSION" val="1.0"/>
  <p:tag name="KSO_WM_BEAUTIFY_FLAG" val="#wm#"/>
  <p:tag name="KSO_WM_TEMPLATE_CATEGORY" val="diagram"/>
  <p:tag name="KSO_WM_TEMPLATE_INDEX" val="20212715"/>
  <p:tag name="KSO_WM_SLIDE_LAYOUT" val="a_b_d"/>
  <p:tag name="KSO_WM_SLIDE_LAYOUT_CNT" val="1_1_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a53971bed3924079ab3e4b00b6b6cbeb&quot;,&quot;fill_align&quot;:&quot;lm&quot;,&quot;chip_types&quot;:[&quot;text&quot;,&quot;header&quot;]},{&quot;text_align&quot;:&quot;cm&quot;,&quot;text_direction&quot;:&quot;horizontal&quot;,&quot;support_features&quot;:[&quot;collage&quot;,&quot;carousel&quot;],&quot;support_big_font&quot;:false,&quot;picture_toward&quot;:0,&quot;picture_dockside&quot;:[],&quot;fill_id&quot;:&quot;c7046210fc6c4d52a930c2f23713b1af&quot;,&quot;fill_align&quot;:&quot;cm&quot;,&quot;chip_types&quot;:[&quot;diagram&quot;,&quot;picture&quot;,&quot;chart&quot;,&quot;table&quot;,&quot;video&quot;]}]]"/>
  <p:tag name="KSO_WM_SLIDE_RATIO" val="1.777778"/>
  <p:tag name="KSO_WM_CHIP_XID" val="5f71a4e3747e3ea6e293b257"/>
  <p:tag name="KSO_WM_CHIP_DECFILLPROP" val="[]"/>
  <p:tag name="KSO_WM_CHIP_GROUPID" val="5f71a4e3747e3ea6e293b256"/>
  <p:tag name="KSO_WM_SLIDE_BK_DARK_LIGHT" val="2"/>
  <p:tag name="KSO_WM_SLIDE_BACKGROUND_TYPE" val="general"/>
  <p:tag name="KSO_WM_SLIDE_SUPPORT_FEATURE_TYPE" val="3"/>
  <p:tag name="KSO_WM_TEMPLATE_ASSEMBLE_XID" val="60656f654054ed1e2fb80949"/>
  <p:tag name="KSO_WM_TEMPLATE_ASSEMBLE_GROUPID" val="60656f654054ed1e2fb80949"/>
  <p:tag name="KSO_WM_SLIDE_LAYOUT_INFO" val="{&quot;direction&quot;:1,&quot;id&quot;:&quot;2021-04-01T15:44:09&quot;,&quot;maxSize&quot;:{&quot;size1&quot;:46.299614560260096},&quot;minSize&quot;:{&quot;size1&quot;:35.0996145602601},&quot;normalSize&quot;:{&quot;size1&quot;:35.0996145602601},&quot;subLayout&quot;:[{&quot;id&quot;:&quot;2021-04-01T15:44:09&quot;,&quot;margin&quot;:{&quot;bottom&quot;:5.1150002479553223,&quot;left&quot;:1.6929999589920044,&quot;right&quot;:0.026000002399086952,&quot;top&quot;:5.9270000457763672},&quot;type&quot;:0},{&quot;id&quot;:&quot;2021-04-01T15:44:09&quot;,&quot;margin&quot;:{&quot;bottom&quot;:1.6929999589920044,&quot;left&quot;:1.6670000553131104,&quot;right&quot;:1.6929999589920044,&quot;top&quot;:3.3870000839233398},&quot;type&quot;:0}],&quot;type&quot;:0}"/>
  <p:tag name="KSO_WM_SLIDE_CAN_ADD_NAVIGATION" val="1"/>
</p:tagLst>
</file>

<file path=ppt/tags/tag68.xml><?xml version="1.0" encoding="utf-8"?>
<p:tagLst xmlns:p="http://schemas.openxmlformats.org/presentationml/2006/main">
  <p:tag name="KSO_WM_UNIT_TYPE" val="j"/>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PA" val="v4.2.4"/>
</p:tagLst>
</file>

<file path=ppt/tags/tag7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7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BEAUTIFY_FLAG" val=""/>
</p:tagLst>
</file>

<file path=ppt/tags/tag75.xml><?xml version="1.0" encoding="utf-8"?>
<p:tagLst xmlns:p="http://schemas.openxmlformats.org/presentationml/2006/main">
  <p:tag name="KSO_WM_SLIDE_COLORSCHEME_VERSION" val="3.2"/>
  <p:tag name="KSO_WM_SLIDE_ID" val="diagram2021271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490"/>
  <p:tag name="KSO_WM_SLIDE_POSITION" val="0*48"/>
  <p:tag name="KSO_WM_TAG_VERSION" val="1.0"/>
  <p:tag name="KSO_WM_BEAUTIFY_FLAG" val="#wm#"/>
  <p:tag name="KSO_WM_TEMPLATE_CATEGORY" val="diagram"/>
  <p:tag name="KSO_WM_TEMPLATE_INDEX" val="20212715"/>
  <p:tag name="KSO_WM_SLIDE_LAYOUT" val="a_b_d"/>
  <p:tag name="KSO_WM_SLIDE_LAYOUT_CNT" val="1_1_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a53971bed3924079ab3e4b00b6b6cbeb&quot;,&quot;fill_align&quot;:&quot;lm&quot;,&quot;chip_types&quot;:[&quot;text&quot;,&quot;header&quot;]},{&quot;text_align&quot;:&quot;cm&quot;,&quot;text_direction&quot;:&quot;horizontal&quot;,&quot;support_features&quot;:[&quot;collage&quot;,&quot;carousel&quot;],&quot;support_big_font&quot;:false,&quot;picture_toward&quot;:0,&quot;picture_dockside&quot;:[],&quot;fill_id&quot;:&quot;c7046210fc6c4d52a930c2f23713b1af&quot;,&quot;fill_align&quot;:&quot;cm&quot;,&quot;chip_types&quot;:[&quot;diagram&quot;,&quot;picture&quot;,&quot;chart&quot;,&quot;table&quot;,&quot;video&quot;]}]]"/>
  <p:tag name="KSO_WM_SLIDE_RATIO" val="1.777778"/>
  <p:tag name="KSO_WM_CHIP_XID" val="5f71a4e3747e3ea6e293b257"/>
  <p:tag name="KSO_WM_CHIP_DECFILLPROP" val="[]"/>
  <p:tag name="KSO_WM_CHIP_GROUPID" val="5f71a4e3747e3ea6e293b256"/>
  <p:tag name="KSO_WM_SLIDE_BK_DARK_LIGHT" val="2"/>
  <p:tag name="KSO_WM_SLIDE_BACKGROUND_TYPE" val="general"/>
  <p:tag name="KSO_WM_SLIDE_SUPPORT_FEATURE_TYPE" val="3"/>
  <p:tag name="KSO_WM_TEMPLATE_ASSEMBLE_XID" val="60656f654054ed1e2fb80949"/>
  <p:tag name="KSO_WM_TEMPLATE_ASSEMBLE_GROUPID" val="60656f654054ed1e2fb80949"/>
  <p:tag name="KSO_WM_SLIDE_LAYOUT_INFO" val="{&quot;direction&quot;:1,&quot;id&quot;:&quot;2021-04-01T15:44:09&quot;,&quot;maxSize&quot;:{&quot;size1&quot;:46.299614560260096},&quot;minSize&quot;:{&quot;size1&quot;:35.0996145602601},&quot;normalSize&quot;:{&quot;size1&quot;:35.0996145602601},&quot;subLayout&quot;:[{&quot;id&quot;:&quot;2021-04-01T15:44:09&quot;,&quot;margin&quot;:{&quot;bottom&quot;:5.1150002479553223,&quot;left&quot;:1.6929999589920044,&quot;right&quot;:0.026000002399086952,&quot;top&quot;:5.9270000457763672},&quot;type&quot;:0},{&quot;id&quot;:&quot;2021-04-01T15:44:09&quot;,&quot;margin&quot;:{&quot;bottom&quot;:1.6929999589920044,&quot;left&quot;:1.6670000553131104,&quot;right&quot;:1.6929999589920044,&quot;top&quot;:3.3870000839233398},&quot;type&quot;:0}],&quot;type&quot;:0}"/>
  <p:tag name="KSO_WM_SLIDE_CAN_ADD_NAVIGATION" val="1"/>
</p:tagLst>
</file>

<file path=ppt/tags/tag76.xml><?xml version="1.0" encoding="utf-8"?>
<p:tagLst xmlns:p="http://schemas.openxmlformats.org/presentationml/2006/main">
  <p:tag name="KSO_WM_UNIT_TYPE" val="j"/>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7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8.xml><?xml version="1.0" encoding="utf-8"?>
<p:tagLst xmlns:p="http://schemas.openxmlformats.org/presentationml/2006/main">
  <p:tag name="PA" val="v4.2.4"/>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BEAUTIFY_FLAG" val=""/>
</p:tagLst>
</file>

<file path=ppt/tags/tag83.xml><?xml version="1.0" encoding="utf-8"?>
<p:tagLst xmlns:p="http://schemas.openxmlformats.org/presentationml/2006/main">
  <p:tag name="KSO_WM_SLIDE_COLORSCHEME_VERSION" val="3.2"/>
  <p:tag name="KSO_WM_SLIDE_ID" val="diagram2021271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490"/>
  <p:tag name="KSO_WM_SLIDE_POSITION" val="0*48"/>
  <p:tag name="KSO_WM_TAG_VERSION" val="1.0"/>
  <p:tag name="KSO_WM_BEAUTIFY_FLAG" val="#wm#"/>
  <p:tag name="KSO_WM_TEMPLATE_CATEGORY" val="diagram"/>
  <p:tag name="KSO_WM_TEMPLATE_INDEX" val="20212715"/>
  <p:tag name="KSO_WM_SLIDE_LAYOUT" val="a_b_d"/>
  <p:tag name="KSO_WM_SLIDE_LAYOUT_CNT" val="1_1_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a53971bed3924079ab3e4b00b6b6cbeb&quot;,&quot;fill_align&quot;:&quot;lm&quot;,&quot;chip_types&quot;:[&quot;text&quot;,&quot;header&quot;]},{&quot;text_align&quot;:&quot;cm&quot;,&quot;text_direction&quot;:&quot;horizontal&quot;,&quot;support_features&quot;:[&quot;collage&quot;,&quot;carousel&quot;],&quot;support_big_font&quot;:false,&quot;picture_toward&quot;:0,&quot;picture_dockside&quot;:[],&quot;fill_id&quot;:&quot;c7046210fc6c4d52a930c2f23713b1af&quot;,&quot;fill_align&quot;:&quot;cm&quot;,&quot;chip_types&quot;:[&quot;diagram&quot;,&quot;picture&quot;,&quot;chart&quot;,&quot;table&quot;,&quot;video&quot;]}]]"/>
  <p:tag name="KSO_WM_SLIDE_RATIO" val="1.777778"/>
  <p:tag name="KSO_WM_CHIP_XID" val="5f71a4e3747e3ea6e293b257"/>
  <p:tag name="KSO_WM_CHIP_DECFILLPROP" val="[]"/>
  <p:tag name="KSO_WM_CHIP_GROUPID" val="5f71a4e3747e3ea6e293b256"/>
  <p:tag name="KSO_WM_SLIDE_BK_DARK_LIGHT" val="2"/>
  <p:tag name="KSO_WM_SLIDE_BACKGROUND_TYPE" val="general"/>
  <p:tag name="KSO_WM_SLIDE_SUPPORT_FEATURE_TYPE" val="3"/>
  <p:tag name="KSO_WM_TEMPLATE_ASSEMBLE_XID" val="60656f654054ed1e2fb80949"/>
  <p:tag name="KSO_WM_TEMPLATE_ASSEMBLE_GROUPID" val="60656f654054ed1e2fb80949"/>
  <p:tag name="KSO_WM_SLIDE_LAYOUT_INFO" val="{&quot;direction&quot;:1,&quot;id&quot;:&quot;2021-04-01T15:44:09&quot;,&quot;maxSize&quot;:{&quot;size1&quot;:46.299614560260096},&quot;minSize&quot;:{&quot;size1&quot;:35.0996145602601},&quot;normalSize&quot;:{&quot;size1&quot;:35.0996145602601},&quot;subLayout&quot;:[{&quot;id&quot;:&quot;2021-04-01T15:44:09&quot;,&quot;margin&quot;:{&quot;bottom&quot;:5.1150002479553223,&quot;left&quot;:1.6929999589920044,&quot;right&quot;:0.026000002399086952,&quot;top&quot;:5.9270000457763672},&quot;type&quot;:0},{&quot;id&quot;:&quot;2021-04-01T15:44:09&quot;,&quot;margin&quot;:{&quot;bottom&quot;:1.6929999589920044,&quot;left&quot;:1.6670000553131104,&quot;right&quot;:1.6929999589920044,&quot;top&quot;:3.3870000839233398},&quot;type&quot;:0}],&quot;type&quot;:0}"/>
  <p:tag name="KSO_WM_SLIDE_CAN_ADD_NAVIGATION" val="1"/>
</p:tagLst>
</file>

<file path=ppt/tags/tag84.xml><?xml version="1.0" encoding="utf-8"?>
<p:tagLst xmlns:p="http://schemas.openxmlformats.org/presentationml/2006/main">
  <p:tag name="KSO_WM_UNIT_TYPE" val="j"/>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8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PA" val="v4.2.4"/>
</p:tagLst>
</file>

<file path=ppt/tags/tag90.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BEAUTIFY_FLAG" val=""/>
</p:tagLst>
</file>

<file path=ppt/tags/tag91.xml><?xml version="1.0" encoding="utf-8"?>
<p:tagLst xmlns:p="http://schemas.openxmlformats.org/presentationml/2006/main">
  <p:tag name="KSO_WM_SLIDE_COLORSCHEME_VERSION" val="3.2"/>
  <p:tag name="KSO_WM_SLIDE_ID" val="diagram2021271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490"/>
  <p:tag name="KSO_WM_SLIDE_POSITION" val="0*48"/>
  <p:tag name="KSO_WM_TAG_VERSION" val="1.0"/>
  <p:tag name="KSO_WM_BEAUTIFY_FLAG" val="#wm#"/>
  <p:tag name="KSO_WM_TEMPLATE_CATEGORY" val="diagram"/>
  <p:tag name="KSO_WM_TEMPLATE_INDEX" val="20212715"/>
  <p:tag name="KSO_WM_SLIDE_LAYOUT" val="a_b_d"/>
  <p:tag name="KSO_WM_SLIDE_LAYOUT_CNT" val="1_1_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a53971bed3924079ab3e4b00b6b6cbeb&quot;,&quot;fill_align&quot;:&quot;lm&quot;,&quot;chip_types&quot;:[&quot;text&quot;,&quot;header&quot;]},{&quot;text_align&quot;:&quot;cm&quot;,&quot;text_direction&quot;:&quot;horizontal&quot;,&quot;support_features&quot;:[&quot;collage&quot;,&quot;carousel&quot;],&quot;support_big_font&quot;:false,&quot;picture_toward&quot;:0,&quot;picture_dockside&quot;:[],&quot;fill_id&quot;:&quot;c7046210fc6c4d52a930c2f23713b1af&quot;,&quot;fill_align&quot;:&quot;cm&quot;,&quot;chip_types&quot;:[&quot;diagram&quot;,&quot;picture&quot;,&quot;chart&quot;,&quot;table&quot;,&quot;video&quot;]}]]"/>
  <p:tag name="KSO_WM_SLIDE_RATIO" val="1.777778"/>
  <p:tag name="KSO_WM_CHIP_XID" val="5f71a4e3747e3ea6e293b257"/>
  <p:tag name="KSO_WM_CHIP_DECFILLPROP" val="[]"/>
  <p:tag name="KSO_WM_CHIP_GROUPID" val="5f71a4e3747e3ea6e293b256"/>
  <p:tag name="KSO_WM_SLIDE_BK_DARK_LIGHT" val="2"/>
  <p:tag name="KSO_WM_SLIDE_BACKGROUND_TYPE" val="general"/>
  <p:tag name="KSO_WM_SLIDE_SUPPORT_FEATURE_TYPE" val="3"/>
  <p:tag name="KSO_WM_TEMPLATE_ASSEMBLE_XID" val="60656f654054ed1e2fb80949"/>
  <p:tag name="KSO_WM_TEMPLATE_ASSEMBLE_GROUPID" val="60656f654054ed1e2fb80949"/>
  <p:tag name="KSO_WM_SLIDE_LAYOUT_INFO" val="{&quot;direction&quot;:1,&quot;id&quot;:&quot;2021-04-01T15:44:09&quot;,&quot;maxSize&quot;:{&quot;size1&quot;:46.299614560260096},&quot;minSize&quot;:{&quot;size1&quot;:35.0996145602601},&quot;normalSize&quot;:{&quot;size1&quot;:35.0996145602601},&quot;subLayout&quot;:[{&quot;id&quot;:&quot;2021-04-01T15:44:09&quot;,&quot;margin&quot;:{&quot;bottom&quot;:5.1150002479553223,&quot;left&quot;:1.6929999589920044,&quot;right&quot;:0.026000002399086952,&quot;top&quot;:5.9270000457763672},&quot;type&quot;:0},{&quot;id&quot;:&quot;2021-04-01T15:44:09&quot;,&quot;margin&quot;:{&quot;bottom&quot;:1.6929999589920044,&quot;left&quot;:1.6670000553131104,&quot;right&quot;:1.6929999589920044,&quot;top&quot;:3.3870000839233398},&quot;type&quot;:0}],&quot;type&quot;:0}"/>
  <p:tag name="KSO_WM_SLIDE_CAN_ADD_NAVIGATION" val="1"/>
</p:tagLst>
</file>

<file path=ppt/tags/tag92.xml><?xml version="1.0" encoding="utf-8"?>
<p:tagLst xmlns:p="http://schemas.openxmlformats.org/presentationml/2006/main">
  <p:tag name="KSO_WM_UNIT_TYPE" val="j"/>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9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BEAUTIFY_FLAG" val=""/>
</p:tagLst>
</file>

<file path=ppt/tags/tag99.xml><?xml version="1.0" encoding="utf-8"?>
<p:tagLst xmlns:p="http://schemas.openxmlformats.org/presentationml/2006/main">
  <p:tag name="KSO_WM_SLIDE_COLORSCHEME_VERSION" val="3.2"/>
  <p:tag name="KSO_WM_SLIDE_ID" val="diagram2021271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490"/>
  <p:tag name="KSO_WM_SLIDE_POSITION" val="0*48"/>
  <p:tag name="KSO_WM_TAG_VERSION" val="1.0"/>
  <p:tag name="KSO_WM_BEAUTIFY_FLAG" val="#wm#"/>
  <p:tag name="KSO_WM_TEMPLATE_CATEGORY" val="diagram"/>
  <p:tag name="KSO_WM_TEMPLATE_INDEX" val="20212715"/>
  <p:tag name="KSO_WM_SLIDE_LAYOUT" val="a_b_d"/>
  <p:tag name="KSO_WM_SLIDE_LAYOUT_CNT" val="1_1_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a53971bed3924079ab3e4b00b6b6cbeb&quot;,&quot;fill_align&quot;:&quot;lm&quot;,&quot;chip_types&quot;:[&quot;text&quot;,&quot;header&quot;]},{&quot;text_align&quot;:&quot;cm&quot;,&quot;text_direction&quot;:&quot;horizontal&quot;,&quot;support_features&quot;:[&quot;collage&quot;,&quot;carousel&quot;],&quot;support_big_font&quot;:false,&quot;picture_toward&quot;:0,&quot;picture_dockside&quot;:[],&quot;fill_id&quot;:&quot;c7046210fc6c4d52a930c2f23713b1af&quot;,&quot;fill_align&quot;:&quot;cm&quot;,&quot;chip_types&quot;:[&quot;diagram&quot;,&quot;picture&quot;,&quot;chart&quot;,&quot;table&quot;,&quot;video&quot;]}]]"/>
  <p:tag name="KSO_WM_SLIDE_RATIO" val="1.777778"/>
  <p:tag name="KSO_WM_CHIP_XID" val="5f71a4e3747e3ea6e293b257"/>
  <p:tag name="KSO_WM_CHIP_DECFILLPROP" val="[]"/>
  <p:tag name="KSO_WM_CHIP_GROUPID" val="5f71a4e3747e3ea6e293b256"/>
  <p:tag name="KSO_WM_SLIDE_BK_DARK_LIGHT" val="2"/>
  <p:tag name="KSO_WM_SLIDE_BACKGROUND_TYPE" val="general"/>
  <p:tag name="KSO_WM_SLIDE_SUPPORT_FEATURE_TYPE" val="3"/>
  <p:tag name="KSO_WM_TEMPLATE_ASSEMBLE_XID" val="60656f654054ed1e2fb80949"/>
  <p:tag name="KSO_WM_TEMPLATE_ASSEMBLE_GROUPID" val="60656f654054ed1e2fb80949"/>
  <p:tag name="KSO_WM_SLIDE_LAYOUT_INFO" val="{&quot;direction&quot;:1,&quot;id&quot;:&quot;2021-04-01T15:44:09&quot;,&quot;maxSize&quot;:{&quot;size1&quot;:46.299614560260096},&quot;minSize&quot;:{&quot;size1&quot;:35.0996145602601},&quot;normalSize&quot;:{&quot;size1&quot;:35.0996145602601},&quot;subLayout&quot;:[{&quot;id&quot;:&quot;2021-04-01T15:44:09&quot;,&quot;margin&quot;:{&quot;bottom&quot;:5.1150002479553223,&quot;left&quot;:1.6929999589920044,&quot;right&quot;:0.026000002399086952,&quot;top&quot;:5.9270000457763672},&quot;type&quot;:0},{&quot;id&quot;:&quot;2021-04-01T15:44:09&quot;,&quot;margin&quot;:{&quot;bottom&quot;:1.6929999589920044,&quot;left&quot;:1.6670000553131104,&quot;right&quot;:1.6929999589920044,&quot;top&quot;:3.3870000839233398},&quot;type&quot;:0}],&quot;type&quot;:0}"/>
  <p:tag name="KSO_WM_SLIDE_CAN_ADD_NAVIGATION"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FAFAFA"/>
      </a:dk2>
      <a:lt2>
        <a:srgbClr val="FFFFFF"/>
      </a:lt2>
      <a:accent1>
        <a:srgbClr val="C30000"/>
      </a:accent1>
      <a:accent2>
        <a:srgbClr val="3B3E4D"/>
      </a:accent2>
      <a:accent3>
        <a:srgbClr val="C30000"/>
      </a:accent3>
      <a:accent4>
        <a:srgbClr val="3B3E4D"/>
      </a:accent4>
      <a:accent5>
        <a:srgbClr val="C30000"/>
      </a:accent5>
      <a:accent6>
        <a:srgbClr val="3B3E4D"/>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1715</Words>
  <Application>WPS 演示</Application>
  <PresentationFormat>宽屏</PresentationFormat>
  <Paragraphs>214</Paragraphs>
  <Slides>22</Slides>
  <Notes>0</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22</vt:i4>
      </vt:variant>
    </vt:vector>
  </HeadingPairs>
  <TitlesOfParts>
    <vt:vector size="33" baseType="lpstr">
      <vt:lpstr>Arial</vt:lpstr>
      <vt:lpstr>宋体</vt:lpstr>
      <vt:lpstr>Wingdings</vt:lpstr>
      <vt:lpstr>微软雅黑</vt:lpstr>
      <vt:lpstr>等线 Light</vt:lpstr>
      <vt:lpstr>Arial Narrow</vt:lpstr>
      <vt:lpstr>Calibri</vt:lpstr>
      <vt:lpstr>Arial Unicode MS</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Canace Wind</dc:creator>
  <cp:lastModifiedBy>乖乖</cp:lastModifiedBy>
  <cp:revision>29</cp:revision>
  <dcterms:created xsi:type="dcterms:W3CDTF">2022-04-26T06:07:00Z</dcterms:created>
  <dcterms:modified xsi:type="dcterms:W3CDTF">2023-08-16T12:03:36Z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020B866D672B4A36A22836CA135DD4E8_13</vt:lpwstr>
  </property>
  <property fmtid="{D5CDD505-2E9C-101B-9397-08002B2CF9AE}" pid="3" name="KSOProductBuildVer">
    <vt:lpwstr>2052-12.1.0.15120</vt:lpwstr>
  </property>
</Properties>
</file>